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5" r:id="rId3"/>
    <p:sldId id="271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2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8086-9CAC-495C-97F9-03726A8A27C8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DE1F-D8A8-42B4-9716-5D86391A89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35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2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49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59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16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104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2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628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9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1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99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1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0E74-4DB7-4142-AB70-3F938C608706}" type="datetimeFigureOut">
              <a:rPr lang="vi-VN" smtClean="0"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EA0A-070A-43F0-B9F2-7BB556C272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4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Welcome\Desktop\B16%20Truyen%20Tai%20Dien%20May%20Bien%20Ap_1\Ly12C_May%20Bien%20Ap_Thong\nho%20on%20thay%20co.mp3" TargetMode="External"/><Relationship Id="rId6" Type="http://schemas.openxmlformats.org/officeDocument/2006/relationships/image" Target="../media/image19.gif"/><Relationship Id="rId11" Type="http://schemas.openxmlformats.org/officeDocument/2006/relationships/image" Target="../media/image22.png"/><Relationship Id="rId5" Type="http://schemas.openxmlformats.org/officeDocument/2006/relationships/image" Target="../media/image18.gif"/><Relationship Id="rId10" Type="http://schemas.openxmlformats.org/officeDocument/2006/relationships/image" Target="../media/image21.gif"/><Relationship Id="rId4" Type="http://schemas.openxmlformats.org/officeDocument/2006/relationships/image" Target="../media/image17.gif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o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52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752600" y="228600"/>
            <a:ext cx="601980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3300"/>
                </a:solidFill>
                <a:latin typeface="+mn-lt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latin typeface=".VnAristote" pitchFamily="34" charset="0"/>
              </a:rPr>
              <a:t>Luong The </a:t>
            </a:r>
            <a:r>
              <a:rPr lang="en-US" sz="3200" dirty="0" err="1" smtClean="0">
                <a:solidFill>
                  <a:srgbClr val="FF0000"/>
                </a:solidFill>
                <a:latin typeface=".VnAristote" pitchFamily="34" charset="0"/>
              </a:rPr>
              <a:t>Vinh</a:t>
            </a:r>
            <a:r>
              <a:rPr lang="en-US" sz="3200" dirty="0" smtClean="0">
                <a:solidFill>
                  <a:srgbClr val="FF0000"/>
                </a:solidFill>
                <a:latin typeface=".VnAristote" pitchFamily="34" charset="0"/>
              </a:rPr>
              <a:t> Secondary School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WELCOME TO OUR CLASS TODAY</a:t>
            </a:r>
            <a:endParaRPr lang="vi-VN" sz="4000" b="1">
              <a:solidFill>
                <a:srgbClr val="CC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4876800" cy="701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</a:t>
            </a:r>
            <a:r>
              <a:rPr lang="en-US" sz="4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English 7</a:t>
            </a:r>
            <a:endParaRPr lang="vi-VN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495300" y="6329363"/>
            <a:ext cx="5029200" cy="528637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CC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Teacher: Tran Khoa Giap</a:t>
            </a:r>
          </a:p>
        </p:txBody>
      </p:sp>
      <p:pic>
        <p:nvPicPr>
          <p:cNvPr id="2055" name="Picture 9" descr="MOUS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04800"/>
            <a:ext cx="22479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BlueBirds-bab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45227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reg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5181600"/>
            <a:ext cx="1457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saxphon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183188"/>
            <a:ext cx="13128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1644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60140"/>
              </p:ext>
            </p:extLst>
          </p:nvPr>
        </p:nvGraphicFramePr>
        <p:xfrm>
          <a:off x="1502911" y="1830950"/>
          <a:ext cx="6216352" cy="245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/>
                <a:gridCol w="792088"/>
                <a:gridCol w="792088"/>
                <a:gridCol w="864096"/>
              </a:tblGrid>
              <a:tr h="447824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Finished!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Now</a:t>
                      </a:r>
                      <a:r>
                        <a:rPr lang="vi-VN" baseline="0" dirty="0" smtClean="0">
                          <a:solidFill>
                            <a:srgbClr val="00B050"/>
                          </a:solidFill>
                        </a:rPr>
                        <a:t> I can ...</a:t>
                      </a:r>
                      <a:endParaRPr lang="vi-VN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61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use words to describe overcrowded places and the effects of overcrowding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form comparisons of quantifiers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use tag questions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baseline="0" dirty="0" smtClean="0">
                          <a:solidFill>
                            <a:schemeClr val="tx1"/>
                          </a:solidFill>
                        </a:rPr>
                        <a:t>write about the population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23" y="1990742"/>
            <a:ext cx="261938" cy="2619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95" y="1990742"/>
            <a:ext cx="2619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2" y="1990742"/>
            <a:ext cx="261938" cy="261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19" y="1990742"/>
            <a:ext cx="261938" cy="261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81" y="1990742"/>
            <a:ext cx="261938" cy="261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43" y="1989547"/>
            <a:ext cx="261938" cy="2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657225"/>
            <a:ext cx="52197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91181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Divide the class into groups of four or five.</a:t>
            </a:r>
          </a:p>
          <a:p>
            <a:pPr marL="457200" indent="-457200">
              <a:buAutoNum type="arabicPeriod"/>
            </a:pPr>
            <a:r>
              <a:rPr lang="vi-VN" sz="2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Each group searches for an under-populated place.</a:t>
            </a:r>
          </a:p>
          <a:p>
            <a:pPr marL="457200" indent="-457200">
              <a:buAutoNum type="arabicPeriod"/>
            </a:pPr>
            <a:r>
              <a:rPr lang="vi-V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Note down some facts about the place: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vi-VN" sz="2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hich place it is;</a:t>
            </a:r>
          </a:p>
          <a:p>
            <a:pPr marL="342900" indent="-342900">
              <a:buFontTx/>
              <a:buChar char="-"/>
            </a:pPr>
            <a:r>
              <a:rPr lang="vi-V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vi-VN" sz="2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 life is like there;</a:t>
            </a:r>
          </a:p>
          <a:p>
            <a:pPr marL="342900" indent="-342900">
              <a:buFontTx/>
              <a:buChar char="-"/>
            </a:pPr>
            <a:r>
              <a:rPr lang="vi-V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can be the cause(s) of this small population. </a:t>
            </a:r>
            <a:endParaRPr lang="en-US" sz="2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76" y="3841884"/>
            <a:ext cx="90364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 each group presents their project to the class.</a:t>
            </a:r>
            <a:endParaRPr lang="en-US" sz="2800" b="1" i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8763" y="3694113"/>
            <a:ext cx="7086600" cy="3124200"/>
            <a:chOff x="1344" y="2400"/>
            <a:chExt cx="4464" cy="1968"/>
          </a:xfrm>
        </p:grpSpPr>
        <p:pic>
          <p:nvPicPr>
            <p:cNvPr id="20486" name="Picture 6" descr="gal_singing_karaoke_lc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2400"/>
              <a:ext cx="105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7" descr="tingo_rock_star_singing_l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2496"/>
              <a:ext cx="116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3216" y="2448"/>
              <a:ext cx="2592" cy="1920"/>
              <a:chOff x="3456" y="2304"/>
              <a:chExt cx="2592" cy="1920"/>
            </a:xfrm>
          </p:grpSpPr>
          <p:pic>
            <p:nvPicPr>
              <p:cNvPr id="20489" name="Picture 9" descr="FILM_U_3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304"/>
                <a:ext cx="2592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3853" y="2905"/>
                <a:ext cx="1745" cy="1081"/>
                <a:chOff x="4209" y="3485"/>
                <a:chExt cx="1551" cy="835"/>
              </a:xfrm>
            </p:grpSpPr>
            <p:pic>
              <p:nvPicPr>
                <p:cNvPr id="20498" name="Picture 11" descr="saxphon[1]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5" y="3505"/>
                  <a:ext cx="735" cy="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99" name="Picture 12" descr="regge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9" y="3485"/>
                  <a:ext cx="816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491" name="Picture 13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0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2" name="Picture 14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2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3" name="Picture 15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4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4" name="Picture 16" descr="NOTEST_4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2568"/>
                <a:ext cx="45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495" name="Group 17"/>
              <p:cNvGrpSpPr>
                <a:grpSpLocks/>
              </p:cNvGrpSpPr>
              <p:nvPr/>
            </p:nvGrpSpPr>
            <p:grpSpPr bwMode="auto">
              <a:xfrm>
                <a:off x="4272" y="3456"/>
                <a:ext cx="647" cy="528"/>
                <a:chOff x="1248" y="3582"/>
                <a:chExt cx="647" cy="738"/>
              </a:xfrm>
            </p:grpSpPr>
            <p:pic>
              <p:nvPicPr>
                <p:cNvPr id="20496" name="Picture 18" descr="rockstar_drumming_lc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3582"/>
                  <a:ext cx="647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4515" name="AutoShape 19"/>
                <p:cNvSpPr>
                  <a:spLocks noChangeArrowheads="1"/>
                </p:cNvSpPr>
                <p:nvPr/>
              </p:nvSpPr>
              <p:spPr bwMode="auto">
                <a:xfrm>
                  <a:off x="1392" y="3600"/>
                  <a:ext cx="240" cy="191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80808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</p:grpSp>
      </p:grp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609600" y="4572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sz="3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Helve" pitchFamily="2" charset="0"/>
              </a:rPr>
              <a:t>     </a:t>
            </a:r>
            <a:r>
              <a:rPr lang="en-US" altLang="en-US" sz="3600" b="1" dirty="0" smtClean="0">
                <a:solidFill>
                  <a:srgbClr val="00800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Thanks for your attention</a:t>
            </a:r>
            <a:r>
              <a:rPr lang="en-US" altLang="en-US" sz="1600" b="1" dirty="0" smtClean="0">
                <a:solidFill>
                  <a:srgbClr val="00800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endParaRPr lang="en-US" altLang="en-US" sz="1600" b="1" dirty="0">
              <a:solidFill>
                <a:srgbClr val="008000"/>
              </a:solidFill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1219200" y="1652588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GOODBYE</a:t>
            </a:r>
          </a:p>
          <a:p>
            <a:pPr algn="ctr" eaLnBrk="1" hangingPunct="1"/>
            <a:r>
              <a:rPr lang="en-US" altLang="en-US" sz="4000" b="1">
                <a:solidFill>
                  <a:srgbClr val="FF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And </a:t>
            </a:r>
          </a:p>
          <a:p>
            <a:pPr algn="ctr" eaLnBrk="1" hangingPunct="1"/>
            <a:r>
              <a:rPr lang="en-US" altLang="en-US" sz="4000" b="1">
                <a:solidFill>
                  <a:srgbClr val="FF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SEE YOU AGAIN</a:t>
            </a:r>
          </a:p>
        </p:txBody>
      </p:sp>
      <p:pic>
        <p:nvPicPr>
          <p:cNvPr id="153622" name="nho on thay c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416398"/>
      </p:ext>
    </p:extLst>
  </p:cSld>
  <p:clrMapOvr>
    <a:masterClrMapping/>
  </p:clrMapOvr>
  <p:transition spd="slow" advClick="0">
    <p:split orient="vert" dir="in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239" fill="hold"/>
                                        <p:tgtEl>
                                          <p:spTgt spid="153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5239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" y="5183"/>
            <a:ext cx="9145127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3414" y="1314634"/>
            <a:ext cx="5157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" y="329215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J1450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6849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cart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art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89588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em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17684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WordArt 7" descr="Sphere"/>
          <p:cNvSpPr>
            <a:spLocks noChangeArrowheads="1" noChangeShapeType="1" noTextEdit="1"/>
          </p:cNvSpPr>
          <p:nvPr/>
        </p:nvSpPr>
        <p:spPr bwMode="auto">
          <a:xfrm>
            <a:off x="3048000" y="2590800"/>
            <a:ext cx="3862388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Warmer</a:t>
            </a:r>
          </a:p>
        </p:txBody>
      </p:sp>
    </p:spTree>
    <p:extLst>
      <p:ext uri="{BB962C8B-B14F-4D97-AF65-F5344CB8AC3E}">
        <p14:creationId xmlns:p14="http://schemas.microsoft.com/office/powerpoint/2010/main" val="1256150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42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17181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Unit 12: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An overcrowded world</a:t>
            </a:r>
          </a:p>
          <a:p>
            <a:pPr algn="ctr"/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</a:t>
            </a:r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7: Looking back + Project</a:t>
            </a:r>
            <a:endParaRPr lang="en-US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7206" y="476672"/>
            <a:ext cx="410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vocabulary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3274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Arial" pitchFamily="34" charset="0"/>
                <a:cs typeface="Arial" pitchFamily="34" charset="0"/>
              </a:rPr>
              <a:t>1. Match the words with their definitions.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2132856"/>
            <a:ext cx="3059832" cy="40324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overcrowded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poor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peaceful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pacious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5. busy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11960" y="2132856"/>
            <a:ext cx="4932040" cy="40324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too many people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to have very little money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alm and quiet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a large area where it is easy to move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 lot of things happening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27784" y="3140968"/>
            <a:ext cx="158417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03648" y="3573016"/>
            <a:ext cx="28083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3619" y="4005064"/>
            <a:ext cx="223834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59417" y="4365104"/>
            <a:ext cx="225254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3648" y="5301208"/>
            <a:ext cx="28083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11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. Write a sentence for each of the following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767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vi-VN" dirty="0" smtClean="0"/>
              <a:t>Crime is a problem in big cities.</a:t>
            </a:r>
            <a:endParaRPr lang="vi-VN" dirty="0"/>
          </a:p>
        </p:txBody>
      </p:sp>
      <p:sp>
        <p:nvSpPr>
          <p:cNvPr id="11" name="Horizontal Scroll 10"/>
          <p:cNvSpPr/>
          <p:nvPr/>
        </p:nvSpPr>
        <p:spPr>
          <a:xfrm>
            <a:off x="539552" y="1760062"/>
            <a:ext cx="2664296" cy="864096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crime</a:t>
            </a:r>
            <a:endParaRPr lang="vi-VN" sz="2000" b="1" dirty="0"/>
          </a:p>
        </p:txBody>
      </p:sp>
      <p:sp>
        <p:nvSpPr>
          <p:cNvPr id="16" name="Horizontal Scroll 15"/>
          <p:cNvSpPr/>
          <p:nvPr/>
        </p:nvSpPr>
        <p:spPr>
          <a:xfrm>
            <a:off x="539552" y="2624158"/>
            <a:ext cx="2664296" cy="864096"/>
          </a:xfrm>
          <a:prstGeom prst="horizontalScroll">
            <a:avLst>
              <a:gd name="adj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healthcare</a:t>
            </a:r>
            <a:endParaRPr lang="vi-VN" sz="2000" b="1" dirty="0"/>
          </a:p>
        </p:txBody>
      </p:sp>
      <p:sp>
        <p:nvSpPr>
          <p:cNvPr id="17" name="Horizontal Scroll 16"/>
          <p:cNvSpPr/>
          <p:nvPr/>
        </p:nvSpPr>
        <p:spPr>
          <a:xfrm>
            <a:off x="539552" y="3488254"/>
            <a:ext cx="2664296" cy="864096"/>
          </a:xfrm>
          <a:prstGeom prst="horizontalScroll">
            <a:avLst>
              <a:gd name="adj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disease</a:t>
            </a:r>
            <a:endParaRPr lang="vi-VN" sz="2000" b="1" dirty="0"/>
          </a:p>
        </p:txBody>
      </p:sp>
      <p:sp>
        <p:nvSpPr>
          <p:cNvPr id="18" name="Horizontal Scroll 17"/>
          <p:cNvSpPr/>
          <p:nvPr/>
        </p:nvSpPr>
        <p:spPr>
          <a:xfrm>
            <a:off x="539552" y="4352350"/>
            <a:ext cx="2664296" cy="864096"/>
          </a:xfrm>
          <a:prstGeom prst="horizontalScroll">
            <a:avLst>
              <a:gd name="adj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poverty</a:t>
            </a:r>
            <a:endParaRPr lang="vi-VN" sz="2000" b="1" dirty="0"/>
          </a:p>
        </p:txBody>
      </p:sp>
      <p:sp>
        <p:nvSpPr>
          <p:cNvPr id="19" name="Horizontal Scroll 18"/>
          <p:cNvSpPr/>
          <p:nvPr/>
        </p:nvSpPr>
        <p:spPr>
          <a:xfrm>
            <a:off x="539552" y="5216446"/>
            <a:ext cx="2664296" cy="864096"/>
          </a:xfrm>
          <a:prstGeom prst="horizontalScroll">
            <a:avLst>
              <a:gd name="adj" fmla="val 25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education</a:t>
            </a:r>
            <a:endParaRPr lang="vi-VN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79912" y="2007444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1.  ______________________________________</a:t>
            </a:r>
          </a:p>
          <a:p>
            <a:r>
              <a:rPr lang="vi-VN" dirty="0"/>
              <a:t> </a:t>
            </a:r>
            <a:r>
              <a:rPr lang="vi-VN" dirty="0" smtClean="0"/>
              <a:t>    ______________________________________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9912" y="2871540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2.  ______________________________________</a:t>
            </a:r>
          </a:p>
          <a:p>
            <a:r>
              <a:rPr lang="vi-VN" dirty="0"/>
              <a:t> </a:t>
            </a:r>
            <a:r>
              <a:rPr lang="vi-VN" dirty="0" smtClean="0"/>
              <a:t>    ______________________________________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912" y="3735636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3.  ______________________________________</a:t>
            </a:r>
          </a:p>
          <a:p>
            <a:r>
              <a:rPr lang="vi-VN" dirty="0"/>
              <a:t> </a:t>
            </a:r>
            <a:r>
              <a:rPr lang="vi-VN" dirty="0" smtClean="0"/>
              <a:t>    ______________________________________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9912" y="4599732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4.  ______________________________________</a:t>
            </a:r>
          </a:p>
          <a:p>
            <a:r>
              <a:rPr lang="vi-VN" dirty="0"/>
              <a:t> </a:t>
            </a:r>
            <a:r>
              <a:rPr lang="vi-VN" dirty="0" smtClean="0"/>
              <a:t>    ______________________________________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9912" y="5463828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5.  ______________________________________</a:t>
            </a:r>
          </a:p>
          <a:p>
            <a:r>
              <a:rPr lang="vi-VN" dirty="0"/>
              <a:t> </a:t>
            </a:r>
            <a:r>
              <a:rPr lang="vi-VN" dirty="0" smtClean="0"/>
              <a:t>    ______________________________________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1950" y="2841923"/>
            <a:ext cx="502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Good </a:t>
            </a:r>
            <a:r>
              <a:rPr lang="vi-VN" b="1" dirty="0" smtClean="0">
                <a:solidFill>
                  <a:srgbClr val="FFC000"/>
                </a:solidFill>
              </a:rPr>
              <a:t>healthcare</a:t>
            </a:r>
            <a:r>
              <a:rPr lang="vi-VN" dirty="0" smtClean="0"/>
              <a:t> helps </a:t>
            </a:r>
            <a:r>
              <a:rPr lang="vi-VN" dirty="0"/>
              <a:t>people to stay healthy, and to live longer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4121950" y="2007442"/>
            <a:ext cx="502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When people need money badly, they may </a:t>
            </a:r>
            <a:r>
              <a:rPr lang="vi-VN" dirty="0" smtClean="0"/>
              <a:t>commit </a:t>
            </a:r>
            <a:r>
              <a:rPr lang="vi-VN" b="1" dirty="0" smtClean="0">
                <a:solidFill>
                  <a:srgbClr val="00B050"/>
                </a:solidFill>
              </a:rPr>
              <a:t>crime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121950" y="3706019"/>
            <a:ext cx="502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Disease</a:t>
            </a:r>
            <a:r>
              <a:rPr lang="vi-VN" dirty="0" smtClean="0"/>
              <a:t> </a:t>
            </a:r>
            <a:r>
              <a:rPr lang="vi-VN" dirty="0"/>
              <a:t>spreads more quickly in overcrowded areas.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1950" y="4570115"/>
            <a:ext cx="502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In most big cities there are many wealthy people. but </a:t>
            </a:r>
            <a:r>
              <a:rPr lang="vi-VN" b="1" dirty="0" smtClean="0">
                <a:solidFill>
                  <a:srgbClr val="0070C0"/>
                </a:solidFill>
              </a:rPr>
              <a:t>poverty</a:t>
            </a:r>
            <a:r>
              <a:rPr lang="vi-VN" dirty="0" smtClean="0"/>
              <a:t> is </a:t>
            </a:r>
            <a:r>
              <a:rPr lang="vi-VN" dirty="0"/>
              <a:t>still a problem.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1950" y="5434211"/>
            <a:ext cx="502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 the public school system,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is compulsory from age six to age sixteen.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15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4" y="476672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Grammar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4000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Arial" pitchFamily="34" charset="0"/>
                <a:cs typeface="Arial" pitchFamily="34" charset="0"/>
              </a:rPr>
              <a:t>3. Put an appropriate tag question at the end of each sentence. Then match the questions to their answers.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72721"/>
              </p:ext>
            </p:extLst>
          </p:nvPr>
        </p:nvGraphicFramePr>
        <p:xfrm>
          <a:off x="0" y="2132856"/>
          <a:ext cx="9144000" cy="3971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44208"/>
                <a:gridCol w="2699792"/>
              </a:tblGrid>
              <a:tr h="496848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Questions</a:t>
                      </a:r>
                      <a:endParaRPr lang="vi-V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Answers</a:t>
                      </a:r>
                      <a:endParaRPr lang="vi-VN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4869">
                <a:tc>
                  <a:txBody>
                    <a:bodyPr/>
                    <a:lstStyle/>
                    <a:p>
                      <a:r>
                        <a:rPr lang="vi-VN" dirty="0" smtClean="0"/>
                        <a:t>1. We have more tourists this year,</a:t>
                      </a:r>
                      <a:r>
                        <a:rPr lang="vi-VN" baseline="0" dirty="0" smtClean="0"/>
                        <a:t> </a:t>
                      </a:r>
                      <a:r>
                        <a:rPr lang="vi-VN" dirty="0" smtClean="0"/>
                        <a:t>__________?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a. No, there are</a:t>
                      </a:r>
                      <a:r>
                        <a:rPr lang="vi-VN" baseline="0" dirty="0" smtClean="0"/>
                        <a:t> fewer than last year!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4869">
                <a:tc>
                  <a:txBody>
                    <a:bodyPr/>
                    <a:lstStyle/>
                    <a:p>
                      <a:r>
                        <a:rPr lang="vi-VN" dirty="0" smtClean="0"/>
                        <a:t>2. You got stuck</a:t>
                      </a:r>
                      <a:r>
                        <a:rPr lang="vi-VN" baseline="0" dirty="0" smtClean="0"/>
                        <a:t> in a traffic jam on the way home, </a:t>
                      </a:r>
                      <a:r>
                        <a:rPr lang="vi-VN" dirty="0" smtClean="0"/>
                        <a:t>__________,</a:t>
                      </a:r>
                      <a:r>
                        <a:rPr lang="vi-VN" baseline="0" dirty="0" smtClean="0"/>
                        <a:t> Mum?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b. Yes, they do, particularly</a:t>
                      </a:r>
                      <a:r>
                        <a:rPr lang="vi-VN" baseline="0" dirty="0" smtClean="0"/>
                        <a:t> big cities in China.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4869">
                <a:tc>
                  <a:txBody>
                    <a:bodyPr/>
                    <a:lstStyle/>
                    <a:p>
                      <a:r>
                        <a:rPr lang="vi-VN" dirty="0" smtClean="0"/>
                        <a:t>3. There will be a solution to this shortage of clean </a:t>
                      </a:r>
                    </a:p>
                    <a:p>
                      <a:r>
                        <a:rPr lang="vi-VN" dirty="0" smtClean="0"/>
                        <a:t>water, __________?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c. I hope there will.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4869">
                <a:tc>
                  <a:txBody>
                    <a:bodyPr/>
                    <a:lstStyle/>
                    <a:p>
                      <a:r>
                        <a:rPr lang="vi-VN" dirty="0" smtClean="0"/>
                        <a:t>4. We should do something to reduce poverty, </a:t>
                      </a:r>
                    </a:p>
                    <a:p>
                      <a:r>
                        <a:rPr lang="vi-VN" dirty="0" smtClean="0"/>
                        <a:t>____________?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d.</a:t>
                      </a:r>
                      <a:r>
                        <a:rPr lang="vi-VN" baseline="0" dirty="0" smtClean="0"/>
                        <a:t> Yes, we should. But how?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4869">
                <a:tc>
                  <a:txBody>
                    <a:bodyPr/>
                    <a:lstStyle/>
                    <a:p>
                      <a:r>
                        <a:rPr lang="vi-VN" dirty="0" smtClean="0"/>
                        <a:t>5. Big cities suffer more from air pollution,</a:t>
                      </a:r>
                    </a:p>
                    <a:p>
                      <a:r>
                        <a:rPr lang="vi-VN" dirty="0" smtClean="0"/>
                        <a:t>__________?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e. Yes, as always, dear.</a:t>
                      </a:r>
                      <a:endParaRPr lang="vi-VN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48064" y="285293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79912" y="262762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don’t we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08013" y="3547493"/>
            <a:ext cx="122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r>
              <a:rPr lang="vi-VN" dirty="0" smtClean="0"/>
              <a:t>idn’t you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442782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w</a:t>
            </a:r>
            <a:r>
              <a:rPr lang="vi-VN" dirty="0" smtClean="0"/>
              <a:t>on’t it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144017" y="5081009"/>
            <a:ext cx="154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shouldn’t we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108013" y="5733256"/>
            <a:ext cx="122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don’t they</a:t>
            </a:r>
            <a:endParaRPr lang="vi-VN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48064" y="3460358"/>
            <a:ext cx="1296144" cy="21288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36127" y="4399011"/>
            <a:ext cx="1208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24028" y="5079909"/>
            <a:ext cx="16201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6383" y="3460358"/>
            <a:ext cx="2077825" cy="2244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Arial" pitchFamily="34" charset="0"/>
                <a:cs typeface="Arial" pitchFamily="34" charset="0"/>
              </a:rPr>
              <a:t>4. Look at the situation and complete the effects with </a:t>
            </a:r>
            <a:r>
              <a:rPr lang="vi-VN" sz="2000" i="1" dirty="0" smtClean="0">
                <a:latin typeface="Arial" pitchFamily="34" charset="0"/>
                <a:cs typeface="Arial" pitchFamily="34" charset="0"/>
              </a:rPr>
              <a:t>more, fewer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vi-VN" sz="2000" i="1" dirty="0" smtClean="0">
                <a:latin typeface="Arial" pitchFamily="34" charset="0"/>
                <a:cs typeface="Arial" pitchFamily="34" charset="0"/>
              </a:rPr>
              <a:t> less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3483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dirty="0" smtClean="0"/>
              <a:t>The factory will bring _______________ jobs to local people.</a:t>
            </a:r>
          </a:p>
          <a:p>
            <a:pPr marL="342900" indent="-342900">
              <a:buAutoNum type="arabicPeriod"/>
            </a:pPr>
            <a:endParaRPr lang="vi-VN" dirty="0" smtClean="0"/>
          </a:p>
          <a:p>
            <a:pPr marL="342900" indent="-342900">
              <a:buAutoNum type="arabicPeriod"/>
            </a:pPr>
            <a:endParaRPr lang="vi-VN" dirty="0" smtClean="0"/>
          </a:p>
          <a:p>
            <a:pPr marL="342900" indent="-342900">
              <a:buAutoNum type="arabicPeriod"/>
            </a:pPr>
            <a:r>
              <a:rPr lang="vi-VN" dirty="0" smtClean="0"/>
              <a:t>_______________ people will move here to work in the factory.</a:t>
            </a:r>
          </a:p>
          <a:p>
            <a:pPr marL="342900" indent="-342900">
              <a:buAutoNum type="arabicPeriod"/>
            </a:pPr>
            <a:endParaRPr lang="vi-VN" dirty="0" smtClean="0"/>
          </a:p>
          <a:p>
            <a:pPr marL="342900" indent="-342900">
              <a:buAutoNum type="arabicPeriod"/>
            </a:pPr>
            <a:endParaRPr lang="vi-VN" dirty="0" smtClean="0"/>
          </a:p>
          <a:p>
            <a:pPr marL="342900" indent="-342900">
              <a:buAutoNum type="arabicPeriod"/>
            </a:pPr>
            <a:r>
              <a:rPr lang="vi-VN" dirty="0" smtClean="0"/>
              <a:t>These people will need _______________ water and electricity.</a:t>
            </a:r>
          </a:p>
          <a:p>
            <a:pPr marL="342900" indent="-342900">
              <a:buAutoNum type="arabicPeriod"/>
            </a:pPr>
            <a:endParaRPr lang="vi-VN" dirty="0" smtClean="0"/>
          </a:p>
          <a:p>
            <a:pPr marL="342900" indent="-342900">
              <a:buAutoNum type="arabicPeriod"/>
            </a:pPr>
            <a:endParaRPr lang="vi-VN" dirty="0" smtClean="0"/>
          </a:p>
          <a:p>
            <a:pPr marL="342900" indent="-342900">
              <a:buAutoNum type="arabicPeriod"/>
            </a:pPr>
            <a:r>
              <a:rPr lang="vi-VN" dirty="0" smtClean="0"/>
              <a:t>There will be _______________ space for children to play.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054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Situation.  </a:t>
            </a:r>
            <a:r>
              <a:rPr lang="vi-VN" dirty="0" smtClean="0"/>
              <a:t>A new factory will be built in my neighbourhood.</a:t>
            </a:r>
            <a:endParaRPr lang="vi-VN" dirty="0"/>
          </a:p>
        </p:txBody>
      </p:sp>
      <p:sp>
        <p:nvSpPr>
          <p:cNvPr id="11" name="AutoShape 2" descr="http://img01.vietnhat.tv/usr/jouhou/10253941_308606509293785_3765978991304074436_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AutoShape 4" descr="http://img01.vietnhat.tv/usr/jouhou/10253941_308606509293785_3765978991304074436_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AutoShape 6" descr="http://img01.vietnhat.tv/usr/jouhou/10253941_308606509293785_3765978991304074436_n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AutoShape 2" descr="https://s-media-cache-ak0.pinimg.com/736x/c8/63/f4/c863f4662af1ca2bc9c63a39e9425b1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3195270" y="1753652"/>
            <a:ext cx="999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ore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2781" y="3356992"/>
            <a:ext cx="9997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ore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0522" y="2545740"/>
            <a:ext cx="10222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7894" y="4201924"/>
            <a:ext cx="764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9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5517" y="476672"/>
            <a:ext cx="5472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Communication</a:t>
            </a:r>
            <a:endParaRPr lang="en-US" sz="5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0000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vi-VN" sz="32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I’ve got more!</a:t>
            </a:r>
          </a:p>
          <a:p>
            <a:r>
              <a:rPr lang="vi-V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  Work in groups. Look at the situations and talk about their possible effects.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2" y="229255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vi-VN" b="1" dirty="0" smtClean="0"/>
              <a:t>Situation:  </a:t>
            </a:r>
            <a:r>
              <a:rPr lang="vi-VN" dirty="0" smtClean="0"/>
              <a:t>A cousin is moving in to share your room for two months.</a:t>
            </a:r>
          </a:p>
          <a:p>
            <a:r>
              <a:rPr lang="vi-VN" b="1" dirty="0" smtClean="0"/>
              <a:t>Effects:    </a:t>
            </a:r>
            <a:r>
              <a:rPr lang="vi-VN" dirty="0" smtClean="0"/>
              <a:t>- I will lose my privacy.</a:t>
            </a:r>
          </a:p>
          <a:p>
            <a:r>
              <a:rPr lang="vi-VN" dirty="0"/>
              <a:t> </a:t>
            </a:r>
            <a:r>
              <a:rPr lang="vi-VN" dirty="0" smtClean="0"/>
              <a:t>                - I can have more fun.</a:t>
            </a:r>
          </a:p>
          <a:p>
            <a:r>
              <a:rPr lang="vi-VN" dirty="0"/>
              <a:t> </a:t>
            </a:r>
            <a:r>
              <a:rPr lang="vi-VN" dirty="0" smtClean="0"/>
              <a:t>                - I will have less space of my own.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b="1" dirty="0"/>
          </a:p>
          <a:p>
            <a:r>
              <a:rPr lang="vi-VN" b="1" dirty="0" smtClean="0"/>
              <a:t>Situation 1. </a:t>
            </a:r>
            <a:r>
              <a:rPr lang="vi-VN" dirty="0" smtClean="0"/>
              <a:t>The karaoke next to your house is attracting more and more young people coming.</a:t>
            </a:r>
          </a:p>
          <a:p>
            <a:r>
              <a:rPr lang="vi-VN" b="1" dirty="0" smtClean="0"/>
              <a:t>Situation 2. </a:t>
            </a:r>
            <a:r>
              <a:rPr lang="vi-VN" dirty="0" smtClean="0"/>
              <a:t>A flea market has been established in your neighbourhood.</a:t>
            </a:r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06" y="2924944"/>
            <a:ext cx="389019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45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616</Words>
  <Application>Microsoft Office PowerPoint</Application>
  <PresentationFormat>On-screen Show (4:3)</PresentationFormat>
  <Paragraphs>114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.VnAristote</vt:lpstr>
      <vt:lpstr>.VnShelley Allegro</vt:lpstr>
      <vt:lpstr>Arial</vt:lpstr>
      <vt:lpstr>Calibri</vt:lpstr>
      <vt:lpstr>Lucida Handwriting</vt:lpstr>
      <vt:lpstr>Pristina</vt:lpstr>
      <vt:lpstr>Times New Roman</vt:lpstr>
      <vt:lpstr>VNI-Helve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23</cp:revision>
  <dcterms:created xsi:type="dcterms:W3CDTF">2016-04-21T12:51:35Z</dcterms:created>
  <dcterms:modified xsi:type="dcterms:W3CDTF">2017-04-25T13:31:23Z</dcterms:modified>
</cp:coreProperties>
</file>