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77" r:id="rId4"/>
    <p:sldId id="278" r:id="rId5"/>
    <p:sldId id="258" r:id="rId6"/>
    <p:sldId id="261" r:id="rId7"/>
    <p:sldId id="262" r:id="rId8"/>
    <p:sldId id="263" r:id="rId9"/>
    <p:sldId id="264" r:id="rId10"/>
    <p:sldId id="265" r:id="rId11"/>
    <p:sldId id="273" r:id="rId12"/>
    <p:sldId id="272" r:id="rId13"/>
    <p:sldId id="276" r:id="rId14"/>
    <p:sldId id="274" r:id="rId15"/>
    <p:sldId id="275" r:id="rId16"/>
    <p:sldId id="267" r:id="rId17"/>
    <p:sldId id="268" r:id="rId18"/>
    <p:sldId id="269" r:id="rId19"/>
    <p:sldId id="270" r:id="rId20"/>
    <p:sldId id="271" r:id="rId21"/>
    <p:sldId id="28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Relationship Id="rId5" Type="http://schemas.openxmlformats.org/officeDocument/2006/relationships/image" Target="../media/image15.emf"/><Relationship Id="rId4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15.emf"/><Relationship Id="rId2" Type="http://schemas.openxmlformats.org/officeDocument/2006/relationships/image" Target="../media/image17.e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B18A54-BE39-497D-AB7B-D02B4AAC12D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468E08-E427-40EA-BAEC-05223F8BA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48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A6CED46E-DF49-4A3C-A9C6-C998D43EDCD8}" type="slidenum">
              <a:rPr lang="en-US" smtClean="0"/>
              <a:pPr eaLnBrk="1" hangingPunct="1"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53D680-527D-43FA-A476-8C4601DDE245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9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608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821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1A9C2-5974-48F0-A420-7856E2218E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916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0D97B-C4F3-4C59-BFC9-685BCC664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602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90D4D-55D5-41D7-9A7F-BCD6D976F2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022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5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3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40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70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250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13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233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6642-D5EF-4768-8613-EA2D48BE1F7C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0649E-93F7-4DD7-946A-F520B5DE9B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8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%20bau\sealed%20khong%20loi.mp3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9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34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image" Target="../media/image34.wmf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6.bin"/><Relationship Id="rId11" Type="http://schemas.openxmlformats.org/officeDocument/2006/relationships/oleObject" Target="../embeddings/oleObject39.bin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8.bin"/><Relationship Id="rId4" Type="http://schemas.openxmlformats.org/officeDocument/2006/relationships/oleObject" Target="../embeddings/oleObject35.bin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13" Type="http://schemas.openxmlformats.org/officeDocument/2006/relationships/oleObject" Target="../embeddings/oleObject45.bin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15.emf"/><Relationship Id="rId17" Type="http://schemas.openxmlformats.org/officeDocument/2006/relationships/oleObject" Target="../embeddings/oleObject49.bin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48.bin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6.wmf"/><Relationship Id="rId11" Type="http://schemas.openxmlformats.org/officeDocument/2006/relationships/oleObject" Target="../embeddings/oleObject44.bin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7.bin"/><Relationship Id="rId10" Type="http://schemas.openxmlformats.org/officeDocument/2006/relationships/image" Target="../media/image38.wmf"/><Relationship Id="rId4" Type="http://schemas.openxmlformats.org/officeDocument/2006/relationships/image" Target="../media/image35.wmf"/><Relationship Id="rId9" Type="http://schemas.openxmlformats.org/officeDocument/2006/relationships/oleObject" Target="../embeddings/oleObject43.bin"/><Relationship Id="rId14" Type="http://schemas.openxmlformats.org/officeDocument/2006/relationships/oleObject" Target="../embeddings/oleObject4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39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0.wmf"/><Relationship Id="rId3" Type="http://schemas.openxmlformats.org/officeDocument/2006/relationships/oleObject" Target="../embeddings/oleObject6.bin"/><Relationship Id="rId21" Type="http://schemas.openxmlformats.org/officeDocument/2006/relationships/oleObject" Target="../embeddings/oleObject18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9.wmf"/><Relationship Id="rId20" Type="http://schemas.openxmlformats.org/officeDocument/2006/relationships/image" Target="../media/image21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oleObject" Target="../embeddings/oleObject13.bin"/><Relationship Id="rId24" Type="http://schemas.openxmlformats.org/officeDocument/2006/relationships/oleObject" Target="../embeddings/oleObject2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5.bin"/><Relationship Id="rId23" Type="http://schemas.openxmlformats.org/officeDocument/2006/relationships/oleObject" Target="../embeddings/oleObject19.bin"/><Relationship Id="rId10" Type="http://schemas.openxmlformats.org/officeDocument/2006/relationships/oleObject" Target="../embeddings/oleObject12.bin"/><Relationship Id="rId19" Type="http://schemas.openxmlformats.org/officeDocument/2006/relationships/oleObject" Target="../embeddings/oleObject17.bin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8.wmf"/><Relationship Id="rId22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3708400" y="1524000"/>
            <a:ext cx="1701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smtClean="0">
                <a:solidFill>
                  <a:srgbClr val="0000FF"/>
                </a:solidFill>
                <a:latin typeface="Times New Roman" pitchFamily="18" charset="0"/>
              </a:rPr>
              <a:t>BUỔI 1</a:t>
            </a:r>
            <a:endParaRPr lang="en-US" sz="3200" b="1" u="sng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01380" name="WordArt 4"/>
          <p:cNvSpPr>
            <a:spLocks noChangeArrowheads="1" noChangeShapeType="1" noTextEdit="1"/>
          </p:cNvSpPr>
          <p:nvPr/>
        </p:nvSpPr>
        <p:spPr bwMode="auto">
          <a:xfrm>
            <a:off x="304800" y="1219200"/>
            <a:ext cx="8610600" cy="3124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40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BÀI 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1,2,3 CHƯƠNG III</a:t>
            </a:r>
            <a:r>
              <a:rPr lang="vi-VN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. </a:t>
            </a:r>
            <a:r>
              <a:rPr lang="en-US" sz="40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ÔN TẬP</a:t>
            </a:r>
            <a:endParaRPr lang="en-US" sz="40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4100" name="Picture 8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350"/>
            <a:ext cx="14589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9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60350"/>
            <a:ext cx="1824037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0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133600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1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661025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2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661025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3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5661025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4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057400"/>
            <a:ext cx="733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6" descr="Picture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7" descr="Picture1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343400"/>
            <a:ext cx="142875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8" descr="Picture60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765175"/>
            <a:ext cx="3097212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95" name="sealed khong lo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6400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0" descr="ngo%20da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89187">
            <a:off x="7594600" y="0"/>
            <a:ext cx="1549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1" descr="Picture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1458913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2" descr="ngo%20da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765">
            <a:off x="230982" y="-230982"/>
            <a:ext cx="1549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3" descr="ngo%20da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888156">
            <a:off x="7088982" y="3731418"/>
            <a:ext cx="1549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6" name="Picture 24" descr="ngo%20da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77660">
            <a:off x="383382" y="3731418"/>
            <a:ext cx="15494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74580" y="5057775"/>
            <a:ext cx="4323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162589" y="5580995"/>
            <a:ext cx="2974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Thời</a:t>
            </a:r>
            <a:r>
              <a:rPr lang="en-US" sz="2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gian</a:t>
            </a:r>
            <a:r>
              <a:rPr lang="en-US" sz="2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nghỉ</a:t>
            </a:r>
            <a:r>
              <a:rPr lang="en-US" sz="2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2400" b="1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Covid</a:t>
            </a:r>
            <a:r>
              <a:rPr lang="en-US" sz="2400" b="1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941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19" fill="hold"/>
                                        <p:tgtEl>
                                          <p:spTgt spid="1013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" dur="10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1395"/>
                </p:tgtEl>
              </p:cMediaNode>
            </p:audio>
          </p:childTnLst>
        </p:cTn>
      </p:par>
    </p:tnLst>
    <p:bldLst>
      <p:bldP spid="10138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495300" y="2779713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FF"/>
                </a:solidFill>
              </a:rPr>
              <a:t> </a:t>
            </a:r>
            <a:endParaRPr lang="en-US" sz="2000" b="1">
              <a:solidFill>
                <a:srgbClr val="00FFFF"/>
              </a:solidFill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558800" y="1828800"/>
            <a:ext cx="335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 dirty="0"/>
              <a:t>VD 4.</a:t>
            </a:r>
            <a:r>
              <a:rPr lang="en-US" sz="2000" b="1" dirty="0"/>
              <a:t> </a:t>
            </a:r>
            <a:r>
              <a:rPr lang="en-US" dirty="0" err="1"/>
              <a:t>Gi¶i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/>
          </a:p>
        </p:txBody>
      </p:sp>
      <p:graphicFrame>
        <p:nvGraphicFramePr>
          <p:cNvPr id="11268" name="Object 1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370013" y="5062538"/>
          <a:ext cx="2381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95162" imgH="200005" progId="Equation.3">
                  <p:embed/>
                </p:oleObj>
              </mc:Choice>
              <mc:Fallback>
                <p:oleObj name="Equation" r:id="rId3" imgW="95162" imgH="200005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0013" y="5062538"/>
                        <a:ext cx="2381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533400" y="48768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 err="1"/>
              <a:t>VËy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/>
              <a:t>v« </a:t>
            </a:r>
            <a:r>
              <a:rPr lang="en-US" dirty="0" err="1"/>
              <a:t>nghiÖm</a:t>
            </a:r>
            <a:endParaRPr lang="en-US" dirty="0"/>
          </a:p>
        </p:txBody>
      </p:sp>
      <p:sp>
        <p:nvSpPr>
          <p:cNvPr id="11270" name="Text Box 12"/>
          <p:cNvSpPr txBox="1">
            <a:spLocks noChangeArrowheads="1"/>
          </p:cNvSpPr>
          <p:nvPr/>
        </p:nvSpPr>
        <p:spPr bwMode="auto">
          <a:xfrm>
            <a:off x="5524500" y="3678238"/>
            <a:ext cx="1143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00FFFF"/>
                </a:solidFill>
              </a:rPr>
              <a:t> </a:t>
            </a:r>
            <a:endParaRPr lang="en-US" sz="2000" b="1">
              <a:solidFill>
                <a:srgbClr val="00FFFF"/>
              </a:solidFill>
            </a:endParaRPr>
          </a:p>
        </p:txBody>
      </p:sp>
      <p:sp>
        <p:nvSpPr>
          <p:cNvPr id="12301" name="Text Box 13"/>
          <p:cNvSpPr txBox="1">
            <a:spLocks noChangeArrowheads="1"/>
          </p:cNvSpPr>
          <p:nvPr/>
        </p:nvSpPr>
        <p:spPr bwMode="auto">
          <a:xfrm>
            <a:off x="4800600" y="1828800"/>
            <a:ext cx="3733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0FFFF"/>
                </a:solidFill>
              </a:rPr>
              <a:t> </a:t>
            </a:r>
            <a:r>
              <a:rPr lang="en-US" b="1" dirty="0"/>
              <a:t>VD 5.</a:t>
            </a:r>
            <a:r>
              <a:rPr lang="en-US" sz="2000" b="1" dirty="0"/>
              <a:t> </a:t>
            </a:r>
            <a:r>
              <a:rPr lang="en-US" dirty="0" err="1"/>
              <a:t>Gi¶i</a:t>
            </a:r>
            <a:r>
              <a:rPr lang="en-US" dirty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endParaRPr lang="en-US" dirty="0"/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876800" y="4800600"/>
            <a:ext cx="42672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/>
              <a:t> </a:t>
            </a:r>
            <a:r>
              <a:rPr lang="en-US" sz="2800" b="1" dirty="0" err="1" smtClean="0"/>
              <a:t>V</a:t>
            </a:r>
            <a:r>
              <a:rPr lang="en-US" dirty="0" err="1" smtClean="0"/>
              <a:t>Ëy</a:t>
            </a:r>
            <a:r>
              <a:rPr lang="en-US" dirty="0" smtClean="0"/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/>
              <a:t>nghiÖm</a:t>
            </a:r>
            <a:r>
              <a:rPr lang="en-US" dirty="0"/>
              <a:t> ®</a:t>
            </a:r>
            <a:r>
              <a:rPr lang="en-US" dirty="0" err="1"/>
              <a:t>óng</a:t>
            </a:r>
            <a:r>
              <a:rPr lang="en-US" dirty="0"/>
              <a:t>                    	</a:t>
            </a:r>
            <a:r>
              <a:rPr lang="en-US" dirty="0" err="1"/>
              <a:t>víi</a:t>
            </a:r>
            <a:r>
              <a:rPr lang="en-US" dirty="0"/>
              <a:t> </a:t>
            </a:r>
            <a:r>
              <a:rPr lang="en-US" dirty="0" err="1"/>
              <a:t>mäi</a:t>
            </a:r>
            <a:r>
              <a:rPr lang="en-US" dirty="0"/>
              <a:t> x</a:t>
            </a:r>
          </a:p>
        </p:txBody>
      </p:sp>
      <p:sp>
        <p:nvSpPr>
          <p:cNvPr id="11273" name="Line 18"/>
          <p:cNvSpPr>
            <a:spLocks noChangeShapeType="1"/>
          </p:cNvSpPr>
          <p:nvPr/>
        </p:nvSpPr>
        <p:spPr bwMode="auto">
          <a:xfrm>
            <a:off x="4838700" y="3449638"/>
            <a:ext cx="0" cy="32004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9"/>
          <p:cNvSpPr>
            <a:spLocks noChangeShapeType="1"/>
          </p:cNvSpPr>
          <p:nvPr/>
        </p:nvSpPr>
        <p:spPr bwMode="auto">
          <a:xfrm>
            <a:off x="4838700" y="3449638"/>
            <a:ext cx="38100" cy="3408362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20"/>
          <p:cNvSpPr>
            <a:spLocks noChangeShapeType="1"/>
          </p:cNvSpPr>
          <p:nvPr/>
        </p:nvSpPr>
        <p:spPr bwMode="auto">
          <a:xfrm>
            <a:off x="2781300" y="7259638"/>
            <a:ext cx="46482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09" name="Line 21"/>
          <p:cNvSpPr>
            <a:spLocks noChangeShapeType="1"/>
          </p:cNvSpPr>
          <p:nvPr/>
        </p:nvSpPr>
        <p:spPr bwMode="auto">
          <a:xfrm flipH="1" flipV="1">
            <a:off x="4616450" y="3473450"/>
            <a:ext cx="15875" cy="26543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10" name="Rectangle 22"/>
          <p:cNvSpPr>
            <a:spLocks noChangeArrowheads="1"/>
          </p:cNvSpPr>
          <p:nvPr/>
        </p:nvSpPr>
        <p:spPr bwMode="auto">
          <a:xfrm>
            <a:off x="558800" y="411739"/>
            <a:ext cx="125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err="1" smtClean="0">
                <a:solidFill>
                  <a:srgbClr val="FF6600"/>
                </a:solidFill>
              </a:rPr>
              <a:t>Chú</a:t>
            </a:r>
            <a:r>
              <a:rPr lang="en-US" sz="2800" b="1" dirty="0" smtClean="0">
                <a:solidFill>
                  <a:srgbClr val="FF6600"/>
                </a:solidFill>
              </a:rPr>
              <a:t> ý</a:t>
            </a:r>
            <a:endParaRPr lang="en-US" sz="2800" b="1" dirty="0"/>
          </a:p>
        </p:txBody>
      </p:sp>
      <p:sp>
        <p:nvSpPr>
          <p:cNvPr id="12318" name="Text Box 30"/>
          <p:cNvSpPr txBox="1">
            <a:spLocks noChangeArrowheads="1"/>
          </p:cNvSpPr>
          <p:nvPr/>
        </p:nvSpPr>
        <p:spPr bwMode="auto">
          <a:xfrm>
            <a:off x="1168400" y="27432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x+1 = x-1</a:t>
            </a:r>
          </a:p>
        </p:txBody>
      </p:sp>
      <p:sp>
        <p:nvSpPr>
          <p:cNvPr id="12319" name="Text Box 31"/>
          <p:cNvSpPr txBox="1">
            <a:spLocks noChangeArrowheads="1"/>
          </p:cNvSpPr>
          <p:nvPr/>
        </p:nvSpPr>
        <p:spPr bwMode="auto">
          <a:xfrm>
            <a:off x="558800" y="35052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</a:t>
            </a:r>
            <a:endParaRPr lang="en-US" dirty="0"/>
          </a:p>
        </p:txBody>
      </p:sp>
      <p:sp>
        <p:nvSpPr>
          <p:cNvPr id="12320" name="Text Box 32"/>
          <p:cNvSpPr txBox="1">
            <a:spLocks noChangeArrowheads="1"/>
          </p:cNvSpPr>
          <p:nvPr/>
        </p:nvSpPr>
        <p:spPr bwMode="auto">
          <a:xfrm>
            <a:off x="1092200" y="34290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x-x = -1-1</a:t>
            </a:r>
          </a:p>
        </p:txBody>
      </p:sp>
      <p:sp>
        <p:nvSpPr>
          <p:cNvPr id="12321" name="Text Box 33"/>
          <p:cNvSpPr txBox="1">
            <a:spLocks noChangeArrowheads="1"/>
          </p:cNvSpPr>
          <p:nvPr/>
        </p:nvSpPr>
        <p:spPr bwMode="auto">
          <a:xfrm>
            <a:off x="558800" y="43434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</a:t>
            </a:r>
            <a:endParaRPr lang="en-US" dirty="0"/>
          </a:p>
        </p:txBody>
      </p:sp>
      <p:sp>
        <p:nvSpPr>
          <p:cNvPr id="12322" name="Text Box 34"/>
          <p:cNvSpPr txBox="1">
            <a:spLocks noChangeArrowheads="1"/>
          </p:cNvSpPr>
          <p:nvPr/>
        </p:nvSpPr>
        <p:spPr bwMode="auto">
          <a:xfrm>
            <a:off x="1168400" y="42672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0.x = -2</a:t>
            </a:r>
          </a:p>
        </p:txBody>
      </p: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5257800" y="2819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x + 1 = x +1</a:t>
            </a:r>
          </a:p>
        </p:txBody>
      </p: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5029200" y="4191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</a:t>
            </a:r>
            <a:endParaRPr lang="en-US" dirty="0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4876800" y="3429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>
                <a:sym typeface="Wingdings" pitchFamily="2" charset="2"/>
              </a:rPr>
              <a:t></a:t>
            </a:r>
            <a:endParaRPr lang="en-US" dirty="0"/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5257800" y="3352800"/>
            <a:ext cx="2286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 x – x = 1 - 1</a:t>
            </a:r>
          </a:p>
        </p:txBody>
      </p:sp>
      <p:sp>
        <p:nvSpPr>
          <p:cNvPr id="12327" name="Text Box 39"/>
          <p:cNvSpPr txBox="1">
            <a:spLocks noChangeArrowheads="1"/>
          </p:cNvSpPr>
          <p:nvPr/>
        </p:nvSpPr>
        <p:spPr bwMode="auto">
          <a:xfrm>
            <a:off x="5638800" y="4191000"/>
            <a:ext cx="2362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dirty="0"/>
              <a:t>0.x = 0</a:t>
            </a:r>
          </a:p>
        </p:txBody>
      </p:sp>
    </p:spTree>
    <p:extLst>
      <p:ext uri="{BB962C8B-B14F-4D97-AF65-F5344CB8AC3E}">
        <p14:creationId xmlns:p14="http://schemas.microsoft.com/office/powerpoint/2010/main" val="424233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2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/>
      <p:bldP spid="12299" grpId="0"/>
      <p:bldP spid="12301" grpId="0"/>
      <p:bldP spid="12305" grpId="0"/>
      <p:bldP spid="12309" grpId="0" animBg="1"/>
      <p:bldP spid="12310" grpId="0"/>
      <p:bldP spid="12318" grpId="0"/>
      <p:bldP spid="12319" grpId="0"/>
      <p:bldP spid="12320" grpId="0"/>
      <p:bldP spid="12321" grpId="0"/>
      <p:bldP spid="12322" grpId="0"/>
      <p:bldP spid="12323" grpId="0"/>
      <p:bldP spid="12324" grpId="0"/>
      <p:bldP spid="12325" grpId="0"/>
      <p:bldP spid="12326" grpId="0"/>
      <p:bldP spid="123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5"/>
          <p:cNvSpPr txBox="1">
            <a:spLocks noChangeArrowheads="1"/>
          </p:cNvSpPr>
          <p:nvPr/>
        </p:nvSpPr>
        <p:spPr bwMode="auto">
          <a:xfrm>
            <a:off x="533506" y="739200"/>
            <a:ext cx="7943850" cy="55092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  <a:defRPr/>
            </a:pP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Cách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giải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tích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                                              	A(x).B(x)= 0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sym typeface="Symbol"/>
              </a:rPr>
              <a:t> A(x)=0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sym typeface="Symbol"/>
              </a:rPr>
              <a:t>hoặc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sym typeface="Symbol"/>
              </a:rPr>
              <a:t> B(x) = 0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  <a:sym typeface="Symbol"/>
              </a:rPr>
              <a:t>Ta </a:t>
            </a:r>
            <a:r>
              <a:rPr lang="en-US" sz="3200" b="1" dirty="0" err="1">
                <a:latin typeface="Times New Roman" pitchFamily="18" charset="0"/>
                <a:sym typeface="Symbol"/>
              </a:rPr>
              <a:t>có</a:t>
            </a:r>
            <a:r>
              <a:rPr lang="en-US" sz="3200" b="1" dirty="0">
                <a:latin typeface="Times New Roman" pitchFamily="18" charset="0"/>
                <a:sym typeface="Symbol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/>
              </a:rPr>
              <a:t>thể</a:t>
            </a:r>
            <a:r>
              <a:rPr lang="en-US" sz="3200" b="1" dirty="0">
                <a:latin typeface="Times New Roman" pitchFamily="18" charset="0"/>
                <a:sym typeface="Symbol"/>
              </a:rPr>
              <a:t> </a:t>
            </a:r>
            <a:r>
              <a:rPr lang="en-US" sz="3200" b="1" dirty="0" err="1">
                <a:latin typeface="Times New Roman" pitchFamily="18" charset="0"/>
                <a:sym typeface="Symbol"/>
              </a:rPr>
              <a:t>viết</a:t>
            </a:r>
            <a:r>
              <a:rPr lang="en-US" sz="3200" b="1" dirty="0">
                <a:latin typeface="Times New Roman" pitchFamily="18" charset="0"/>
                <a:sym typeface="Symbol"/>
              </a:rPr>
              <a:t>: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latin typeface="Times New Roman" pitchFamily="18" charset="0"/>
              </a:rPr>
              <a:t>-</a:t>
            </a:r>
            <a:r>
              <a:rPr lang="en-US" sz="3200" b="1" dirty="0" err="1">
                <a:latin typeface="Times New Roman" pitchFamily="18" charset="0"/>
              </a:rPr>
              <a:t>Phương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trình</a:t>
            </a:r>
            <a:r>
              <a:rPr lang="en-US" sz="3200" b="1" dirty="0">
                <a:latin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</a:rPr>
              <a:t>tích</a:t>
            </a:r>
            <a:r>
              <a:rPr lang="en-US" sz="3200" b="1" dirty="0">
                <a:latin typeface="Times New Roman" pitchFamily="18" charset="0"/>
              </a:rPr>
              <a:t>: 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	A(x).B(x).C(x)=0</a:t>
            </a:r>
          </a:p>
          <a:p>
            <a:pPr marL="457200" indent="-457200">
              <a:spcBef>
                <a:spcPct val="50000"/>
              </a:spcBef>
              <a:buFont typeface="Symbol" pitchFamily="18" charset="2"/>
              <a:buChar char="Û"/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sym typeface="Symbol"/>
              </a:rPr>
              <a:t>A(x)=0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sym typeface="Symbol"/>
              </a:rPr>
              <a:t>hoặc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sym typeface="Symbol"/>
              </a:rPr>
              <a:t> B(x)=0 </a:t>
            </a:r>
            <a:r>
              <a:rPr lang="en-US" sz="3200" b="1" dirty="0" err="1">
                <a:solidFill>
                  <a:schemeClr val="accent2"/>
                </a:solidFill>
                <a:latin typeface="Times New Roman" pitchFamily="18" charset="0"/>
                <a:sym typeface="Symbol"/>
              </a:rPr>
              <a:t>hoặc</a:t>
            </a: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  <a:sym typeface="Symbol"/>
              </a:rPr>
              <a:t> C(x)=0 </a:t>
            </a:r>
          </a:p>
          <a:p>
            <a:pPr>
              <a:spcBef>
                <a:spcPct val="50000"/>
              </a:spcBef>
              <a:defRPr/>
            </a:pPr>
            <a:endParaRPr lang="en-US" sz="3200" b="1" dirty="0">
              <a:solidFill>
                <a:schemeClr val="accent2"/>
              </a:solidFill>
              <a:latin typeface="Times New Roman" pitchFamily="18" charset="0"/>
              <a:sym typeface="Symbol"/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b="1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909549"/>
              </p:ext>
            </p:extLst>
          </p:nvPr>
        </p:nvGraphicFramePr>
        <p:xfrm>
          <a:off x="3352800" y="2032000"/>
          <a:ext cx="409416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Equation" r:id="rId3" imgW="1879600" imgH="508000" progId="Equation.DSMT4">
                  <p:embed/>
                </p:oleObj>
              </mc:Choice>
              <mc:Fallback>
                <p:oleObj name="Equation" r:id="rId3" imgW="18796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032000"/>
                        <a:ext cx="4094163" cy="109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9448826"/>
              </p:ext>
            </p:extLst>
          </p:nvPr>
        </p:nvGraphicFramePr>
        <p:xfrm>
          <a:off x="685800" y="4713288"/>
          <a:ext cx="2600325" cy="161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5" imgW="1193800" imgH="749300" progId="Equation.DSMT4">
                  <p:embed/>
                </p:oleObj>
              </mc:Choice>
              <mc:Fallback>
                <p:oleObj name="Equation" r:id="rId5" imgW="1193800" imgH="749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713288"/>
                        <a:ext cx="2600325" cy="161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09800" y="228600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III. </a:t>
            </a:r>
            <a:r>
              <a:rPr lang="en-US" sz="2800" dirty="0" err="1" smtClean="0">
                <a:solidFill>
                  <a:srgbClr val="FF0000"/>
                </a:solidFill>
              </a:rPr>
              <a:t>Phương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trình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tích</a:t>
            </a:r>
            <a:r>
              <a:rPr lang="en-US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73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5"/>
          <p:cNvSpPr txBox="1">
            <a:spLocks noChangeArrowheads="1"/>
          </p:cNvSpPr>
          <p:nvPr/>
        </p:nvSpPr>
        <p:spPr bwMode="auto">
          <a:xfrm>
            <a:off x="457200" y="381000"/>
            <a:ext cx="81438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 eaLnBrk="1" hangingPunct="1"/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13"/>
          <p:cNvSpPr>
            <a:spLocks noChangeArrowheads="1"/>
          </p:cNvSpPr>
          <p:nvPr/>
        </p:nvSpPr>
        <p:spPr bwMode="auto">
          <a:xfrm>
            <a:off x="1643063" y="1785938"/>
            <a:ext cx="533400" cy="685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graphicFrame>
        <p:nvGraphicFramePr>
          <p:cNvPr id="10244" name="Object 10"/>
          <p:cNvGraphicFramePr>
            <a:graphicFrameLocks noChangeAspect="1"/>
          </p:cNvGraphicFramePr>
          <p:nvPr/>
        </p:nvGraphicFramePr>
        <p:xfrm>
          <a:off x="2290763" y="1852613"/>
          <a:ext cx="4776787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Equation" r:id="rId3" imgW="1117115" imgH="203112" progId="Equation.DSMT4">
                  <p:embed/>
                </p:oleObj>
              </mc:Choice>
              <mc:Fallback>
                <p:oleObj name="Equation" r:id="rId3" imgW="111711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0763" y="1852613"/>
                        <a:ext cx="4776787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Oval 14"/>
          <p:cNvSpPr>
            <a:spLocks noChangeArrowheads="1"/>
          </p:cNvSpPr>
          <p:nvPr/>
        </p:nvSpPr>
        <p:spPr bwMode="auto">
          <a:xfrm>
            <a:off x="1681163" y="3714750"/>
            <a:ext cx="533400" cy="685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0246" name="Text Box 11"/>
          <p:cNvSpPr txBox="1">
            <a:spLocks noChangeArrowheads="1"/>
          </p:cNvSpPr>
          <p:nvPr/>
        </p:nvSpPr>
        <p:spPr bwMode="auto">
          <a:xfrm>
            <a:off x="1714500" y="371475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3)    (2x + 7)(x – 9)(x + 1) = 0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7" name="Text Box 12"/>
          <p:cNvSpPr txBox="1">
            <a:spLocks noChangeArrowheads="1"/>
          </p:cNvSpPr>
          <p:nvPr/>
        </p:nvSpPr>
        <p:spPr bwMode="auto">
          <a:xfrm>
            <a:off x="1733550" y="4635500"/>
            <a:ext cx="5410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4)    (x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x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+ (x</a:t>
            </a:r>
            <a:r>
              <a:rPr lang="en-US" sz="3200" baseline="30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x) = 0</a:t>
            </a:r>
            <a:endParaRPr lang="en-US" sz="2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8" name="TextBox 13"/>
          <p:cNvSpPr txBox="1">
            <a:spLocks noChangeArrowheads="1"/>
          </p:cNvSpPr>
          <p:nvPr/>
        </p:nvSpPr>
        <p:spPr bwMode="auto">
          <a:xfrm>
            <a:off x="1714500" y="2714625"/>
            <a:ext cx="592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2)   3(2x – 1)  – x(2x – 1 ) = 0</a:t>
            </a:r>
            <a:endParaRPr lang="vi-VN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681163" y="1785938"/>
            <a:ext cx="1062037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1)      </a:t>
            </a:r>
          </a:p>
          <a:p>
            <a:pPr eaLnBrk="1" hangingPunct="1">
              <a:spcBef>
                <a:spcPct val="50000"/>
              </a:spcBef>
            </a:pPr>
            <a:endParaRPr lang="en-US" sz="3200">
              <a:solidFill>
                <a:schemeClr val="accent2"/>
              </a:solidFill>
              <a:latin typeface=".VnTime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6715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3190" name="Title 93189"/>
          <p:cNvGraphicFramePr>
            <a:graphicFrameLocks noGrp="1"/>
          </p:cNvGraphicFramePr>
          <p:nvPr>
            <p:ph type="title"/>
          </p:nvPr>
        </p:nvGraphicFramePr>
        <p:xfrm>
          <a:off x="712788" y="457200"/>
          <a:ext cx="6221412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0" name="Equation" r:id="rId3" imgW="1765300" imgH="508000" progId="Equation.DSMT4">
                  <p:embed/>
                </p:oleObj>
              </mc:Choice>
              <mc:Fallback>
                <p:oleObj name="Equation" r:id="rId3" imgW="1765300" imgH="508000" progId="Equation.DSMT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8" y="457200"/>
                        <a:ext cx="6221412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5" name="Action Button: Forward or Next 9319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096000"/>
            <a:ext cx="685800" cy="7620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zh-CN">
              <a:ea typeface="SimSun" pitchFamily="2" charset="-122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524000" y="2016125"/>
          <a:ext cx="7500938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Equation" r:id="rId5" imgW="2501900" imgH="927100" progId="Equation.DSMT4">
                  <p:embed/>
                </p:oleObj>
              </mc:Choice>
              <mc:Fallback>
                <p:oleObj name="Equation" r:id="rId5" imgW="2501900" imgH="927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016125"/>
                        <a:ext cx="7500938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200" y="1676400"/>
            <a:ext cx="1371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533400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eaLnBrk="1" hangingPunct="1"/>
            <a:r>
              <a:rPr lang="en-US" sz="3200">
                <a:latin typeface="Times New Roman" pitchFamily="18" charset="0"/>
                <a:cs typeface="Times New Roman" pitchFamily="18" charset="0"/>
              </a:rPr>
              <a:t>Vậy tập nghiệm của phương trình là S={-2;    } </a:t>
            </a:r>
            <a:endParaRPr lang="vi-VN" sz="32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7772400" y="5213350"/>
          <a:ext cx="31432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2" name="Equation" r:id="rId7" imgW="152334" imgH="393529" progId="Equation.DSMT4">
                  <p:embed/>
                </p:oleObj>
              </mc:Choice>
              <mc:Fallback>
                <p:oleObj name="Equation" r:id="rId7" imgW="152334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5213350"/>
                        <a:ext cx="314325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548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0358" name="Object 10035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76182"/>
              </p:ext>
            </p:extLst>
          </p:nvPr>
        </p:nvGraphicFramePr>
        <p:xfrm>
          <a:off x="533400" y="990600"/>
          <a:ext cx="80740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Equation" r:id="rId3" imgW="1752600" imgH="457200" progId="Equation.DSMT4">
                  <p:embed/>
                </p:oleObj>
              </mc:Choice>
              <mc:Fallback>
                <p:oleObj name="Equation" r:id="rId3" imgW="1752600" imgH="457200" progId="Equation.DSMT4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990600"/>
                        <a:ext cx="8074025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0" name="Action Button: Forward or Next 100363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458200" y="6248400"/>
            <a:ext cx="685800" cy="6096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zh-CN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99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0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16737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588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CN" sz="3800" dirty="0" smtClean="0">
                <a:ea typeface="SimSun" pitchFamily="2" charset="-122"/>
              </a:rPr>
              <a:t>	</a:t>
            </a:r>
            <a:r>
              <a:rPr lang="en-US" altLang="zh-CN" sz="3800" dirty="0" err="1" smtClean="0">
                <a:ea typeface="SimSun" pitchFamily="2" charset="-122"/>
              </a:rPr>
              <a:t>Bài</a:t>
            </a:r>
            <a:r>
              <a:rPr lang="en-US" altLang="zh-CN" sz="3800" dirty="0" smtClean="0">
                <a:ea typeface="SimSun" pitchFamily="2" charset="-122"/>
              </a:rPr>
              <a:t> </a:t>
            </a:r>
            <a:r>
              <a:rPr lang="en-US" altLang="zh-CN" sz="3800" dirty="0" err="1" smtClean="0">
                <a:ea typeface="SimSun" pitchFamily="2" charset="-122"/>
              </a:rPr>
              <a:t>tập</a:t>
            </a:r>
            <a:r>
              <a:rPr lang="en-US" altLang="zh-CN" sz="3800" smtClean="0">
                <a:ea typeface="SimSun" pitchFamily="2" charset="-122"/>
              </a:rPr>
              <a:t>: Giải</a:t>
            </a:r>
            <a:r>
              <a:rPr lang="en-US" altLang="zh-CN" sz="3800" dirty="0" smtClean="0">
                <a:ea typeface="SimSun" pitchFamily="2" charset="-122"/>
              </a:rPr>
              <a:t> </a:t>
            </a:r>
            <a:r>
              <a:rPr lang="en-US" altLang="zh-CN" sz="3800" dirty="0" err="1" smtClean="0">
                <a:ea typeface="SimSun" pitchFamily="2" charset="-122"/>
              </a:rPr>
              <a:t>phương</a:t>
            </a:r>
            <a:r>
              <a:rPr lang="en-US" altLang="zh-CN" sz="3800" dirty="0" smtClean="0">
                <a:ea typeface="SimSun" pitchFamily="2" charset="-122"/>
              </a:rPr>
              <a:t> </a:t>
            </a:r>
            <a:r>
              <a:rPr lang="en-US" altLang="zh-CN" sz="3800" dirty="0" err="1" smtClean="0">
                <a:ea typeface="SimSun" pitchFamily="2" charset="-122"/>
              </a:rPr>
              <a:t>trình</a:t>
            </a:r>
            <a:endParaRPr lang="en-US" altLang="zh-CN" sz="3800" dirty="0" smtClean="0">
              <a:ea typeface="SimSun" pitchFamily="2" charset="-122"/>
            </a:endParaRPr>
          </a:p>
        </p:txBody>
      </p:sp>
      <p:sp>
        <p:nvSpPr>
          <p:cNvPr id="15363" name="Action Button: Forward or Next 11674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305800" y="6172200"/>
            <a:ext cx="838200" cy="685800"/>
          </a:xfrm>
          <a:prstGeom prst="actionButtonForwardNex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/>
            <a:endParaRPr lang="en-US" altLang="zh-CN">
              <a:ea typeface="SimSun" pitchFamily="2" charset="-122"/>
            </a:endParaRPr>
          </a:p>
        </p:txBody>
      </p:sp>
      <p:graphicFrame>
        <p:nvGraphicFramePr>
          <p:cNvPr id="16387" name="Content Placeholder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70867010"/>
              </p:ext>
            </p:extLst>
          </p:nvPr>
        </p:nvGraphicFramePr>
        <p:xfrm>
          <a:off x="1992313" y="914400"/>
          <a:ext cx="455136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Equation" r:id="rId3" imgW="1854000" imgH="279360" progId="Equation.DSMT4">
                  <p:embed/>
                </p:oleObj>
              </mc:Choice>
              <mc:Fallback>
                <p:oleObj name="Equation" r:id="rId3" imgW="1854000" imgH="279360" progId="Equation.DSMT4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2313" y="914400"/>
                        <a:ext cx="4551362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-21474826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723825"/>
              </p:ext>
            </p:extLst>
          </p:nvPr>
        </p:nvGraphicFramePr>
        <p:xfrm>
          <a:off x="1612900" y="1841500"/>
          <a:ext cx="481806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9" name="Equation" r:id="rId5" imgW="1942920" imgH="914400" progId="Equation.DSMT4">
                  <p:embed/>
                </p:oleObj>
              </mc:Choice>
              <mc:Fallback>
                <p:oleObj name="Equation" r:id="rId5" imgW="194292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1841500"/>
                        <a:ext cx="4818063" cy="233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Content Placeholder 6"/>
          <p:cNvSpPr>
            <a:spLocks noGrp="1" noChangeArrowheads="1"/>
          </p:cNvSpPr>
          <p:nvPr>
            <p:ph sz="half" idx="2"/>
          </p:nvPr>
        </p:nvSpPr>
        <p:spPr>
          <a:xfrm>
            <a:off x="1687513" y="4759325"/>
            <a:ext cx="4667250" cy="650875"/>
          </a:xfrm>
        </p:spPr>
        <p:txBody>
          <a:bodyPr/>
          <a:lstStyle/>
          <a:p>
            <a:pPr eaLnBrk="1" hangingPunct="1"/>
            <a:r>
              <a:rPr lang="en-US" altLang="zh-CN" sz="3200" dirty="0" err="1" smtClean="0">
                <a:latin typeface="Times New Roman" pitchFamily="18" charset="0"/>
                <a:ea typeface="SimSun" pitchFamily="2" charset="-122"/>
              </a:rPr>
              <a:t>Vậy</a:t>
            </a:r>
            <a:r>
              <a:rPr lang="en-US" altLang="zh-CN" sz="3200" dirty="0" smtClean="0">
                <a:latin typeface="Times New Roman" pitchFamily="18" charset="0"/>
                <a:ea typeface="SimSun" pitchFamily="2" charset="-122"/>
              </a:rPr>
              <a:t> S = {-4; 3}</a:t>
            </a:r>
            <a:endParaRPr lang="en-US" altLang="zh-CN" sz="3200" dirty="0" smtClean="0"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944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638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7" name="Text Box 9"/>
          <p:cNvSpPr txBox="1">
            <a:spLocks noChangeArrowheads="1"/>
          </p:cNvSpPr>
          <p:nvPr/>
        </p:nvSpPr>
        <p:spPr bwMode="auto">
          <a:xfrm>
            <a:off x="107950" y="2819400"/>
            <a:ext cx="426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- Quy đồng mẫu hai vế, ta được:</a:t>
            </a:r>
          </a:p>
        </p:txBody>
      </p:sp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2438400" y="36576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Suy ra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3019425" y="42926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2(x</a:t>
            </a:r>
            <a:r>
              <a:rPr lang="vi-VN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4) = 2x</a:t>
            </a:r>
            <a:r>
              <a:rPr lang="vi-VN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3x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3035300" y="4775200"/>
            <a:ext cx="3125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just"/>
            <a:r>
              <a:rPr lang="vi-VN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</a:rPr>
              <a:t>2x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vi-VN">
                <a:latin typeface="Times New Roman" pitchFamily="18" charset="0"/>
                <a:sym typeface="Symbol" pitchFamily="18" charset="2"/>
              </a:rPr>
              <a:t> – 8 = 2x</a:t>
            </a:r>
            <a:r>
              <a:rPr lang="en-US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sym typeface="Symbol" pitchFamily="18" charset="2"/>
              </a:rPr>
              <a:t>+3x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55688" name="Group 40"/>
          <p:cNvGrpSpPr>
            <a:grpSpLocks/>
          </p:cNvGrpSpPr>
          <p:nvPr/>
        </p:nvGrpSpPr>
        <p:grpSpPr bwMode="auto">
          <a:xfrm>
            <a:off x="3705225" y="3657600"/>
            <a:ext cx="4505325" cy="469900"/>
            <a:chOff x="2064" y="2208"/>
            <a:chExt cx="2736" cy="296"/>
          </a:xfrm>
        </p:grpSpPr>
        <p:sp>
          <p:nvSpPr>
            <p:cNvPr id="15397" name="Text Box 12"/>
            <p:cNvSpPr txBox="1">
              <a:spLocks noChangeArrowheads="1"/>
            </p:cNvSpPr>
            <p:nvPr/>
          </p:nvSpPr>
          <p:spPr bwMode="auto">
            <a:xfrm>
              <a:off x="2064" y="2208"/>
              <a:ext cx="27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2(x + 2)(x – 2) = x(2x + 3)</a:t>
              </a:r>
            </a:p>
          </p:txBody>
        </p:sp>
        <p:sp>
          <p:nvSpPr>
            <p:cNvPr id="15398" name="Text Box 15"/>
            <p:cNvSpPr txBox="1">
              <a:spLocks noChangeArrowheads="1"/>
            </p:cNvSpPr>
            <p:nvPr/>
          </p:nvSpPr>
          <p:spPr bwMode="auto">
            <a:xfrm>
              <a:off x="4168" y="2216"/>
              <a:ext cx="62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(1a)</a:t>
              </a:r>
            </a:p>
          </p:txBody>
        </p:sp>
      </p:grpSp>
      <p:sp>
        <p:nvSpPr>
          <p:cNvPr id="155667" name="Text Box 19"/>
          <p:cNvSpPr txBox="1">
            <a:spLocks noChangeArrowheads="1"/>
          </p:cNvSpPr>
          <p:nvPr/>
        </p:nvSpPr>
        <p:spPr bwMode="auto">
          <a:xfrm>
            <a:off x="0" y="4267200"/>
            <a:ext cx="302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- Giải phương trình:</a:t>
            </a:r>
          </a:p>
        </p:txBody>
      </p:sp>
      <p:grpSp>
        <p:nvGrpSpPr>
          <p:cNvPr id="155849" name="Group 201"/>
          <p:cNvGrpSpPr>
            <a:grpSpLocks/>
          </p:cNvGrpSpPr>
          <p:nvPr/>
        </p:nvGrpSpPr>
        <p:grpSpPr bwMode="auto">
          <a:xfrm>
            <a:off x="0" y="6172200"/>
            <a:ext cx="6477000" cy="685800"/>
            <a:chOff x="0" y="3888"/>
            <a:chExt cx="4080" cy="432"/>
          </a:xfrm>
        </p:grpSpPr>
        <p:sp>
          <p:nvSpPr>
            <p:cNvPr id="15395" name="Text Box 22"/>
            <p:cNvSpPr txBox="1">
              <a:spLocks noChangeArrowheads="1"/>
            </p:cNvSpPr>
            <p:nvPr/>
          </p:nvSpPr>
          <p:spPr bwMode="auto">
            <a:xfrm>
              <a:off x="0" y="3956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-Vậy tập nghiệm của phương trình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(1)</a:t>
              </a:r>
              <a:r>
                <a:rPr lang="en-US">
                  <a:latin typeface="Times New Roman" pitchFamily="18" charset="0"/>
                </a:rPr>
                <a:t> là S = {      }</a:t>
              </a:r>
            </a:p>
          </p:txBody>
        </p:sp>
        <p:pic>
          <p:nvPicPr>
            <p:cNvPr id="15396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4" y="3888"/>
              <a:ext cx="2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85" name="Group 37"/>
          <p:cNvGrpSpPr>
            <a:grpSpLocks/>
          </p:cNvGrpSpPr>
          <p:nvPr/>
        </p:nvGrpSpPr>
        <p:grpSpPr bwMode="auto">
          <a:xfrm>
            <a:off x="5932488" y="2124075"/>
            <a:ext cx="2438400" cy="396875"/>
            <a:chOff x="4224" y="1344"/>
            <a:chExt cx="1536" cy="250"/>
          </a:xfrm>
        </p:grpSpPr>
        <p:sp>
          <p:nvSpPr>
            <p:cNvPr id="15393" name="Line 24"/>
            <p:cNvSpPr>
              <a:spLocks noChangeShapeType="1"/>
            </p:cNvSpPr>
            <p:nvPr/>
          </p:nvSpPr>
          <p:spPr bwMode="auto">
            <a:xfrm>
              <a:off x="4224" y="1488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Text Box 25"/>
            <p:cNvSpPr txBox="1">
              <a:spLocks noChangeArrowheads="1"/>
            </p:cNvSpPr>
            <p:nvPr/>
          </p:nvSpPr>
          <p:spPr bwMode="auto">
            <a:xfrm>
              <a:off x="4512" y="134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Tìm ĐKXĐ</a:t>
              </a:r>
            </a:p>
          </p:txBody>
        </p:sp>
      </p:grpSp>
      <p:grpSp>
        <p:nvGrpSpPr>
          <p:cNvPr id="155711" name="Group 63"/>
          <p:cNvGrpSpPr>
            <a:grpSpLocks/>
          </p:cNvGrpSpPr>
          <p:nvPr/>
        </p:nvGrpSpPr>
        <p:grpSpPr bwMode="auto">
          <a:xfrm>
            <a:off x="6705600" y="4533900"/>
            <a:ext cx="2743200" cy="1447800"/>
            <a:chOff x="4224" y="2928"/>
            <a:chExt cx="1728" cy="864"/>
          </a:xfrm>
        </p:grpSpPr>
        <p:sp>
          <p:nvSpPr>
            <p:cNvPr id="15391" name="AutoShape 27"/>
            <p:cNvSpPr>
              <a:spLocks/>
            </p:cNvSpPr>
            <p:nvPr/>
          </p:nvSpPr>
          <p:spPr bwMode="auto">
            <a:xfrm>
              <a:off x="4224" y="2928"/>
              <a:ext cx="144" cy="864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92" name="Text Box 28"/>
            <p:cNvSpPr txBox="1">
              <a:spLocks noChangeArrowheads="1"/>
            </p:cNvSpPr>
            <p:nvPr/>
          </p:nvSpPr>
          <p:spPr bwMode="auto">
            <a:xfrm>
              <a:off x="4368" y="3216"/>
              <a:ext cx="1584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Giải phương trình </a:t>
              </a:r>
            </a:p>
          </p:txBody>
        </p:sp>
      </p:grpSp>
      <p:grpSp>
        <p:nvGrpSpPr>
          <p:cNvPr id="155693" name="Group 45"/>
          <p:cNvGrpSpPr>
            <a:grpSpLocks/>
          </p:cNvGrpSpPr>
          <p:nvPr/>
        </p:nvGrpSpPr>
        <p:grpSpPr bwMode="auto">
          <a:xfrm>
            <a:off x="7766050" y="2743200"/>
            <a:ext cx="1441450" cy="1219200"/>
            <a:chOff x="4832" y="1872"/>
            <a:chExt cx="908" cy="768"/>
          </a:xfrm>
        </p:grpSpPr>
        <p:sp>
          <p:nvSpPr>
            <p:cNvPr id="15389" name="Text Box 26"/>
            <p:cNvSpPr txBox="1">
              <a:spLocks noChangeArrowheads="1"/>
            </p:cNvSpPr>
            <p:nvPr/>
          </p:nvSpPr>
          <p:spPr bwMode="auto">
            <a:xfrm>
              <a:off x="4924" y="1872"/>
              <a:ext cx="81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Quy đồng mẫu và khử mẫu</a:t>
              </a:r>
            </a:p>
          </p:txBody>
        </p:sp>
        <p:sp>
          <p:nvSpPr>
            <p:cNvPr id="15390" name="AutoShape 31"/>
            <p:cNvSpPr>
              <a:spLocks/>
            </p:cNvSpPr>
            <p:nvPr/>
          </p:nvSpPr>
          <p:spPr bwMode="auto">
            <a:xfrm>
              <a:off x="4832" y="1872"/>
              <a:ext cx="144" cy="768"/>
            </a:xfrm>
            <a:prstGeom prst="rightBrace">
              <a:avLst>
                <a:gd name="adj1" fmla="val 44444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55681" name="Text Box 33"/>
          <p:cNvSpPr txBox="1">
            <a:spLocks noChangeArrowheads="1"/>
          </p:cNvSpPr>
          <p:nvPr/>
        </p:nvSpPr>
        <p:spPr bwMode="auto">
          <a:xfrm>
            <a:off x="130175" y="2174875"/>
            <a:ext cx="37846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200">
                <a:latin typeface="Times New Roman" pitchFamily="18" charset="0"/>
              </a:rPr>
              <a:t>-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ĐKXĐ của phương trình là:   </a:t>
            </a:r>
          </a:p>
        </p:txBody>
      </p:sp>
      <p:sp>
        <p:nvSpPr>
          <p:cNvPr id="155682" name="Text Box 34"/>
          <p:cNvSpPr txBox="1">
            <a:spLocks noChangeArrowheads="1"/>
          </p:cNvSpPr>
          <p:nvPr/>
        </p:nvSpPr>
        <p:spPr bwMode="auto">
          <a:xfrm>
            <a:off x="3581400" y="21336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x ≠ 0 và x ≠ 2</a:t>
            </a:r>
          </a:p>
        </p:txBody>
      </p:sp>
      <p:grpSp>
        <p:nvGrpSpPr>
          <p:cNvPr id="155690" name="Group 42"/>
          <p:cNvGrpSpPr>
            <a:grpSpLocks/>
          </p:cNvGrpSpPr>
          <p:nvPr/>
        </p:nvGrpSpPr>
        <p:grpSpPr bwMode="auto">
          <a:xfrm>
            <a:off x="6705600" y="6229350"/>
            <a:ext cx="2438400" cy="396875"/>
            <a:chOff x="4224" y="1344"/>
            <a:chExt cx="1536" cy="250"/>
          </a:xfrm>
        </p:grpSpPr>
        <p:sp>
          <p:nvSpPr>
            <p:cNvPr id="15387" name="Line 43"/>
            <p:cNvSpPr>
              <a:spLocks noChangeShapeType="1"/>
            </p:cNvSpPr>
            <p:nvPr/>
          </p:nvSpPr>
          <p:spPr bwMode="auto">
            <a:xfrm>
              <a:off x="4224" y="1488"/>
              <a:ext cx="43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Text Box 44"/>
            <p:cNvSpPr txBox="1">
              <a:spLocks noChangeArrowheads="1"/>
            </p:cNvSpPr>
            <p:nvPr/>
          </p:nvSpPr>
          <p:spPr bwMode="auto">
            <a:xfrm>
              <a:off x="4512" y="1344"/>
              <a:ext cx="124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000" b="1">
                  <a:solidFill>
                    <a:srgbClr val="FF0000"/>
                  </a:solidFill>
                  <a:latin typeface="Times New Roman" pitchFamily="18" charset="0"/>
                </a:rPr>
                <a:t>Kết luận</a:t>
              </a:r>
            </a:p>
          </p:txBody>
        </p:sp>
      </p:grpSp>
      <p:sp>
        <p:nvSpPr>
          <p:cNvPr id="155694" name="Text Box 46"/>
          <p:cNvSpPr txBox="1">
            <a:spLocks noChangeArrowheads="1"/>
          </p:cNvSpPr>
          <p:nvPr/>
        </p:nvSpPr>
        <p:spPr bwMode="auto">
          <a:xfrm>
            <a:off x="781050" y="1573213"/>
            <a:ext cx="24828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pháp giải</a:t>
            </a:r>
          </a:p>
        </p:txBody>
      </p:sp>
      <p:sp>
        <p:nvSpPr>
          <p:cNvPr id="155699" name="Text Box 51"/>
          <p:cNvSpPr txBox="1">
            <a:spLocks noChangeArrowheads="1"/>
          </p:cNvSpPr>
          <p:nvPr/>
        </p:nvSpPr>
        <p:spPr bwMode="auto">
          <a:xfrm>
            <a:off x="533400" y="152400"/>
            <a:ext cx="8763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 IV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  <a:ea typeface="Vrinda" pitchFamily="34" charset="0"/>
                <a:cs typeface="Times New Roman" pitchFamily="18" charset="0"/>
              </a:rPr>
              <a:t>.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ea typeface="Vrinda" pitchFamily="34" charset="0"/>
                <a:cs typeface="Times New Roman" pitchFamily="18" charset="0"/>
              </a:rPr>
              <a:t>PH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ƯƠNG TRÌNH CHỨA ẨN Ở MẪU</a:t>
            </a:r>
          </a:p>
        </p:txBody>
      </p:sp>
      <p:sp>
        <p:nvSpPr>
          <p:cNvPr id="155700" name="Text Box 52"/>
          <p:cNvSpPr txBox="1">
            <a:spLocks noChangeArrowheads="1"/>
          </p:cNvSpPr>
          <p:nvPr/>
        </p:nvSpPr>
        <p:spPr bwMode="auto">
          <a:xfrm>
            <a:off x="2514600" y="4330700"/>
            <a:ext cx="611188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FF"/>
                </a:solidFill>
              </a:rPr>
              <a:t>(1a)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3035300" y="5219700"/>
            <a:ext cx="1628775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just"/>
            <a:r>
              <a:rPr lang="vi-VN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</a:rPr>
              <a:t>3</a:t>
            </a:r>
            <a:r>
              <a:rPr lang="vi-VN">
                <a:latin typeface="Times New Roman" pitchFamily="18" charset="0"/>
              </a:rPr>
              <a:t>x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sym typeface="Symbol" pitchFamily="18" charset="2"/>
              </a:rPr>
              <a:t>= – 8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5710" name="Text Box 62"/>
          <p:cNvSpPr txBox="1">
            <a:spLocks noChangeArrowheads="1"/>
          </p:cNvSpPr>
          <p:nvPr/>
        </p:nvSpPr>
        <p:spPr bwMode="auto">
          <a:xfrm>
            <a:off x="4375150" y="5638800"/>
            <a:ext cx="305435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00FF"/>
                </a:solidFill>
              </a:rPr>
              <a:t>(</a:t>
            </a:r>
            <a:r>
              <a:rPr lang="en-US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thỏa mãn ĐKXĐ)</a:t>
            </a:r>
          </a:p>
        </p:txBody>
      </p:sp>
      <p:grpSp>
        <p:nvGrpSpPr>
          <p:cNvPr id="155841" name="Group 193"/>
          <p:cNvGrpSpPr>
            <a:grpSpLocks/>
          </p:cNvGrpSpPr>
          <p:nvPr/>
        </p:nvGrpSpPr>
        <p:grpSpPr bwMode="auto">
          <a:xfrm>
            <a:off x="641350" y="922338"/>
            <a:ext cx="7081838" cy="898525"/>
            <a:chOff x="411" y="452"/>
            <a:chExt cx="4461" cy="566"/>
          </a:xfrm>
        </p:grpSpPr>
        <p:sp>
          <p:nvSpPr>
            <p:cNvPr id="15384" name="Text Box 5"/>
            <p:cNvSpPr txBox="1">
              <a:spLocks noChangeArrowheads="1"/>
            </p:cNvSpPr>
            <p:nvPr/>
          </p:nvSpPr>
          <p:spPr bwMode="auto">
            <a:xfrm>
              <a:off x="411" y="500"/>
              <a:ext cx="23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 </a:t>
              </a:r>
              <a:r>
                <a:rPr lang="en-US" b="1" u="sng">
                  <a:latin typeface="Times New Roman" pitchFamily="18" charset="0"/>
                </a:rPr>
                <a:t>Ví dụ 1</a:t>
              </a:r>
              <a:r>
                <a:rPr lang="en-US">
                  <a:latin typeface="Times New Roman" pitchFamily="18" charset="0"/>
                </a:rPr>
                <a:t>: Giải phương trình:</a:t>
              </a:r>
            </a:p>
          </p:txBody>
        </p:sp>
        <p:sp>
          <p:nvSpPr>
            <p:cNvPr id="15385" name="Text Box 6"/>
            <p:cNvSpPr txBox="1">
              <a:spLocks noChangeArrowheads="1"/>
            </p:cNvSpPr>
            <p:nvPr/>
          </p:nvSpPr>
          <p:spPr bwMode="auto">
            <a:xfrm>
              <a:off x="4488" y="54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(1)</a:t>
              </a:r>
            </a:p>
          </p:txBody>
        </p:sp>
        <p:graphicFrame>
          <p:nvGraphicFramePr>
            <p:cNvPr id="15386" name="Object 186"/>
            <p:cNvGraphicFramePr>
              <a:graphicFrameLocks noChangeAspect="1"/>
            </p:cNvGraphicFramePr>
            <p:nvPr/>
          </p:nvGraphicFramePr>
          <p:xfrm>
            <a:off x="2848" y="452"/>
            <a:ext cx="1392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72" name="Equation" r:id="rId4" imgW="1054100" imgH="444500" progId="Equation.DSMT4">
                    <p:embed/>
                  </p:oleObj>
                </mc:Choice>
                <mc:Fallback>
                  <p:oleObj name="Equation" r:id="rId4" imgW="10541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" y="452"/>
                          <a:ext cx="1392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38" name="Object 19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419600" y="2667000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3" name="Equation" r:id="rId6" imgW="1778000" imgH="469900" progId="Equation.DSMT4">
                  <p:embed/>
                </p:oleObj>
              </mc:Choice>
              <mc:Fallback>
                <p:oleObj name="Equation" r:id="rId6" imgW="1778000" imgH="469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667000"/>
                        <a:ext cx="3352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378200" y="5638800"/>
            <a:ext cx="1651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x = -8/3</a:t>
            </a:r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/>
        </p:nvGraphicFramePr>
        <p:xfrm>
          <a:off x="3094038" y="5791200"/>
          <a:ext cx="3413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4" name="Equation" r:id="rId8" imgW="200010" imgH="133196" progId="Equation.3">
                  <p:embed/>
                </p:oleObj>
              </mc:Choice>
              <mc:Fallback>
                <p:oleObj name="Equation" r:id="rId8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4038" y="5791200"/>
                        <a:ext cx="341312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632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5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5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5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55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55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5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15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55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155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7" grpId="0"/>
      <p:bldP spid="155659" grpId="0"/>
      <p:bldP spid="155661" grpId="0"/>
      <p:bldP spid="155662" grpId="0"/>
      <p:bldP spid="155667" grpId="0"/>
      <p:bldP spid="155681" grpId="0"/>
      <p:bldP spid="155682" grpId="0"/>
      <p:bldP spid="155694" grpId="0"/>
      <p:bldP spid="155699" grpId="0"/>
      <p:bldP spid="155700" grpId="0"/>
      <p:bldP spid="155664" grpId="0"/>
      <p:bldP spid="155710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67145" y="990600"/>
            <a:ext cx="8458200" cy="3416300"/>
          </a:xfrm>
          <a:prstGeom prst="rect">
            <a:avLst/>
          </a:prstGeom>
          <a:noFill/>
          <a:ln w="38100" cmpd="dbl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Cách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phương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chứa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ẩn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ở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</a:rPr>
              <a:t>mẫu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</a:t>
            </a:r>
            <a:r>
              <a:rPr lang="en-US" b="1" i="1" dirty="0" err="1">
                <a:latin typeface="Times New Roman" pitchFamily="18" charset="0"/>
              </a:rPr>
              <a:t>Bước</a:t>
            </a:r>
            <a:r>
              <a:rPr lang="en-US" b="1" i="1" dirty="0">
                <a:latin typeface="Times New Roman" pitchFamily="18" charset="0"/>
              </a:rPr>
              <a:t> 1.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điều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kiện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xác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endParaRPr lang="en-US" dirty="0">
              <a:latin typeface="Times New Roman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</a:t>
            </a:r>
            <a:r>
              <a:rPr lang="en-US" b="1" i="1" dirty="0" err="1">
                <a:latin typeface="Times New Roman" pitchFamily="18" charset="0"/>
              </a:rPr>
              <a:t>Bước</a:t>
            </a:r>
            <a:r>
              <a:rPr lang="en-US" b="1" i="1" dirty="0">
                <a:latin typeface="Times New Roman" pitchFamily="18" charset="0"/>
              </a:rPr>
              <a:t> 2.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Quy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đồng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hai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vế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rồi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khử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mẫu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3. </a:t>
            </a:r>
            <a:r>
              <a:rPr lang="en-US" dirty="0" err="1">
                <a:latin typeface="Times New Roman" pitchFamily="18" charset="0"/>
              </a:rPr>
              <a:t>Giải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vừa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nhận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Times New Roman" pitchFamily="18" charset="0"/>
              </a:rPr>
              <a:t>    </a:t>
            </a:r>
            <a:r>
              <a:rPr lang="en-US" b="1" i="1" dirty="0" err="1">
                <a:latin typeface="Times New Roman" pitchFamily="18" charset="0"/>
              </a:rPr>
              <a:t>Bước</a:t>
            </a:r>
            <a:r>
              <a:rPr lang="en-US" b="1" i="1" dirty="0">
                <a:latin typeface="Times New Roman" pitchFamily="18" charset="0"/>
              </a:rPr>
              <a:t> 4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.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</a:rPr>
              <a:t>( </a:t>
            </a:r>
            <a:r>
              <a:rPr lang="en-US" dirty="0" err="1">
                <a:latin typeface="Times New Roman" pitchFamily="18" charset="0"/>
              </a:rPr>
              <a:t>Kết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luận</a:t>
            </a:r>
            <a:r>
              <a:rPr lang="en-US" dirty="0">
                <a:latin typeface="Times New Roman" pitchFamily="18" charset="0"/>
              </a:rPr>
              <a:t>). </a:t>
            </a:r>
            <a:r>
              <a:rPr lang="en-US" dirty="0" err="1">
                <a:latin typeface="Times New Roman" pitchFamily="18" charset="0"/>
              </a:rPr>
              <a:t>Trong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giá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trị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ẩn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tìm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được</a:t>
            </a:r>
            <a:r>
              <a:rPr lang="en-US" dirty="0">
                <a:latin typeface="Times New Roman" pitchFamily="18" charset="0"/>
              </a:rPr>
              <a:t> ở </a:t>
            </a:r>
            <a:r>
              <a:rPr lang="en-US" dirty="0" err="1">
                <a:latin typeface="Times New Roman" pitchFamily="18" charset="0"/>
              </a:rPr>
              <a:t>bước</a:t>
            </a:r>
            <a:r>
              <a:rPr lang="en-US" dirty="0">
                <a:latin typeface="Times New Roman" pitchFamily="18" charset="0"/>
              </a:rPr>
              <a:t> 3,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giá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trị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thoả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mãn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điều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kiện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xác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</a:rPr>
              <a:t>định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chính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là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nghiệm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của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phương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trình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đã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5873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2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2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42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9" name="Text Box 11"/>
          <p:cNvSpPr txBox="1">
            <a:spLocks noChangeArrowheads="1"/>
          </p:cNvSpPr>
          <p:nvPr/>
        </p:nvSpPr>
        <p:spPr bwMode="auto">
          <a:xfrm>
            <a:off x="1371600" y="3175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=&gt;</a:t>
            </a:r>
          </a:p>
        </p:txBody>
      </p:sp>
      <p:sp>
        <p:nvSpPr>
          <p:cNvPr id="155661" name="Rectangle 13"/>
          <p:cNvSpPr>
            <a:spLocks noChangeArrowheads="1"/>
          </p:cNvSpPr>
          <p:nvPr/>
        </p:nvSpPr>
        <p:spPr bwMode="auto">
          <a:xfrm>
            <a:off x="1447800" y="3581400"/>
            <a:ext cx="3200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</a:rPr>
              <a:t>2(x</a:t>
            </a:r>
            <a:r>
              <a:rPr lang="vi-VN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– 4) = 2x</a:t>
            </a:r>
            <a:r>
              <a:rPr lang="vi-VN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3x</a:t>
            </a:r>
          </a:p>
        </p:txBody>
      </p:sp>
      <p:sp>
        <p:nvSpPr>
          <p:cNvPr id="155662" name="Text Box 14"/>
          <p:cNvSpPr txBox="1">
            <a:spLocks noChangeArrowheads="1"/>
          </p:cNvSpPr>
          <p:nvPr/>
        </p:nvSpPr>
        <p:spPr bwMode="auto">
          <a:xfrm>
            <a:off x="1522413" y="4038600"/>
            <a:ext cx="31257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just"/>
            <a:r>
              <a:rPr lang="vi-VN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</a:rPr>
              <a:t>2x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vi-VN">
                <a:latin typeface="Times New Roman" pitchFamily="18" charset="0"/>
                <a:sym typeface="Symbol" pitchFamily="18" charset="2"/>
              </a:rPr>
              <a:t> – 8 = 2x</a:t>
            </a:r>
            <a:r>
              <a:rPr lang="en-US" baseline="30000">
                <a:latin typeface="Times New Roman" pitchFamily="18" charset="0"/>
                <a:sym typeface="Symbol" pitchFamily="18" charset="2"/>
              </a:rPr>
              <a:t>2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  <a:sym typeface="Symbol" pitchFamily="18" charset="2"/>
              </a:rPr>
              <a:t>+3x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5660" name="Text Box 12"/>
          <p:cNvSpPr txBox="1">
            <a:spLocks noChangeArrowheads="1"/>
          </p:cNvSpPr>
          <p:nvPr/>
        </p:nvSpPr>
        <p:spPr bwMode="auto">
          <a:xfrm>
            <a:off x="1905000" y="3175000"/>
            <a:ext cx="450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2(x + 2)(x – 2) = x(2x + 3)</a:t>
            </a:r>
          </a:p>
        </p:txBody>
      </p:sp>
      <p:grpSp>
        <p:nvGrpSpPr>
          <p:cNvPr id="155849" name="Group 201"/>
          <p:cNvGrpSpPr>
            <a:grpSpLocks/>
          </p:cNvGrpSpPr>
          <p:nvPr/>
        </p:nvGrpSpPr>
        <p:grpSpPr bwMode="auto">
          <a:xfrm>
            <a:off x="457200" y="5867400"/>
            <a:ext cx="6477000" cy="685800"/>
            <a:chOff x="288" y="3696"/>
            <a:chExt cx="4080" cy="432"/>
          </a:xfrm>
        </p:grpSpPr>
        <p:sp>
          <p:nvSpPr>
            <p:cNvPr id="17430" name="Text Box 22"/>
            <p:cNvSpPr txBox="1">
              <a:spLocks noChangeArrowheads="1"/>
            </p:cNvSpPr>
            <p:nvPr/>
          </p:nvSpPr>
          <p:spPr bwMode="auto">
            <a:xfrm>
              <a:off x="288" y="3744"/>
              <a:ext cx="40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latin typeface="Times New Roman" pitchFamily="18" charset="0"/>
                </a:rPr>
                <a:t>Vậy tập nghiệm của phương trình 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(1)</a:t>
              </a:r>
              <a:r>
                <a:rPr lang="en-US">
                  <a:latin typeface="Times New Roman" pitchFamily="18" charset="0"/>
                </a:rPr>
                <a:t> là S = {      }</a:t>
              </a:r>
            </a:p>
          </p:txBody>
        </p:sp>
        <p:pic>
          <p:nvPicPr>
            <p:cNvPr id="17431" name="Picture 2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7" y="3696"/>
              <a:ext cx="261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682" name="Text Box 34"/>
          <p:cNvSpPr txBox="1">
            <a:spLocks noChangeArrowheads="1"/>
          </p:cNvSpPr>
          <p:nvPr/>
        </p:nvSpPr>
        <p:spPr bwMode="auto">
          <a:xfrm>
            <a:off x="2044700" y="1574800"/>
            <a:ext cx="35941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latin typeface="Times New Roman" pitchFamily="18" charset="0"/>
              </a:rPr>
              <a:t>ĐKXĐ: x ≠ 0 và x ≠ 2</a:t>
            </a:r>
          </a:p>
        </p:txBody>
      </p:sp>
      <p:sp>
        <p:nvSpPr>
          <p:cNvPr id="155694" name="Text Box 46"/>
          <p:cNvSpPr txBox="1">
            <a:spLocks noChangeArrowheads="1"/>
          </p:cNvSpPr>
          <p:nvPr/>
        </p:nvSpPr>
        <p:spPr bwMode="auto">
          <a:xfrm>
            <a:off x="781050" y="1573213"/>
            <a:ext cx="833438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55664" name="Text Box 16"/>
          <p:cNvSpPr txBox="1">
            <a:spLocks noChangeArrowheads="1"/>
          </p:cNvSpPr>
          <p:nvPr/>
        </p:nvSpPr>
        <p:spPr bwMode="auto">
          <a:xfrm>
            <a:off x="1524000" y="4495800"/>
            <a:ext cx="3124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algn="just"/>
            <a:r>
              <a:rPr lang="vi-VN">
                <a:latin typeface="Times New Roman" pitchFamily="18" charset="0"/>
                <a:sym typeface="Symbol" pitchFamily="18" charset="2"/>
              </a:rPr>
              <a:t></a:t>
            </a:r>
            <a:r>
              <a:rPr lang="en-US">
                <a:latin typeface="Times New Roman" pitchFamily="18" charset="0"/>
                <a:sym typeface="Symbol" pitchFamily="18" charset="2"/>
              </a:rPr>
              <a:t> </a:t>
            </a:r>
            <a:r>
              <a:rPr lang="vi-VN">
                <a:latin typeface="Times New Roman" pitchFamily="18" charset="0"/>
              </a:rPr>
              <a:t>2x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vi-VN">
                <a:latin typeface="Times New Roman" pitchFamily="18" charset="0"/>
                <a:sym typeface="Symbol" pitchFamily="18" charset="2"/>
              </a:rPr>
              <a:t> – </a:t>
            </a:r>
            <a:r>
              <a:rPr lang="vi-VN">
                <a:latin typeface="Times New Roman" pitchFamily="18" charset="0"/>
              </a:rPr>
              <a:t>2x</a:t>
            </a:r>
            <a:r>
              <a:rPr lang="en-US" baseline="30000">
                <a:latin typeface="Times New Roman" pitchFamily="18" charset="0"/>
              </a:rPr>
              <a:t>2</a:t>
            </a:r>
            <a:r>
              <a:rPr lang="vi-VN">
                <a:latin typeface="Times New Roman" pitchFamily="18" charset="0"/>
                <a:sym typeface="Symbol" pitchFamily="18" charset="2"/>
              </a:rPr>
              <a:t> </a:t>
            </a:r>
            <a:r>
              <a:rPr lang="en-US">
                <a:latin typeface="Times New Roman" pitchFamily="18" charset="0"/>
                <a:sym typeface="Symbol" pitchFamily="18" charset="2"/>
              </a:rPr>
              <a:t>- </a:t>
            </a:r>
            <a:r>
              <a:rPr lang="en-US">
                <a:latin typeface="Times New Roman" pitchFamily="18" charset="0"/>
              </a:rPr>
              <a:t>3</a:t>
            </a:r>
            <a:r>
              <a:rPr lang="vi-VN">
                <a:latin typeface="Times New Roman" pitchFamily="18" charset="0"/>
              </a:rPr>
              <a:t>x</a:t>
            </a:r>
            <a:r>
              <a:rPr lang="en-US">
                <a:latin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sym typeface="Symbol" pitchFamily="18" charset="2"/>
              </a:rPr>
              <a:t>=  8</a:t>
            </a:r>
            <a:endParaRPr lang="en-US">
              <a:latin typeface="Times New Roman" pitchFamily="18" charset="0"/>
            </a:endParaRPr>
          </a:p>
        </p:txBody>
      </p:sp>
      <p:grpSp>
        <p:nvGrpSpPr>
          <p:cNvPr id="155841" name="Group 193"/>
          <p:cNvGrpSpPr>
            <a:grpSpLocks/>
          </p:cNvGrpSpPr>
          <p:nvPr/>
        </p:nvGrpSpPr>
        <p:grpSpPr bwMode="auto">
          <a:xfrm>
            <a:off x="652463" y="762000"/>
            <a:ext cx="7081837" cy="898525"/>
            <a:chOff x="411" y="452"/>
            <a:chExt cx="4461" cy="566"/>
          </a:xfrm>
        </p:grpSpPr>
        <p:sp>
          <p:nvSpPr>
            <p:cNvPr id="17427" name="Text Box 5"/>
            <p:cNvSpPr txBox="1">
              <a:spLocks noChangeArrowheads="1"/>
            </p:cNvSpPr>
            <p:nvPr/>
          </p:nvSpPr>
          <p:spPr bwMode="auto">
            <a:xfrm>
              <a:off x="411" y="500"/>
              <a:ext cx="23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b="1" u="sng" dirty="0" err="1">
                  <a:latin typeface="Times New Roman" pitchFamily="18" charset="0"/>
                </a:rPr>
                <a:t>Ví</a:t>
              </a:r>
              <a:r>
                <a:rPr lang="en-US" b="1" u="sng" dirty="0">
                  <a:latin typeface="Times New Roman" pitchFamily="18" charset="0"/>
                </a:rPr>
                <a:t> </a:t>
              </a:r>
              <a:r>
                <a:rPr lang="en-US" b="1" u="sng" dirty="0" err="1">
                  <a:latin typeface="Times New Roman" pitchFamily="18" charset="0"/>
                </a:rPr>
                <a:t>dụ</a:t>
              </a:r>
              <a:r>
                <a:rPr lang="en-US" b="1" u="sng" dirty="0">
                  <a:latin typeface="Times New Roman" pitchFamily="18" charset="0"/>
                </a:rPr>
                <a:t> </a:t>
              </a:r>
              <a:r>
                <a:rPr lang="en-US" b="1" u="sng" dirty="0" smtClean="0">
                  <a:latin typeface="Times New Roman" pitchFamily="18" charset="0"/>
                </a:rPr>
                <a:t>2</a:t>
              </a:r>
              <a:r>
                <a:rPr lang="en-US" dirty="0" smtClean="0">
                  <a:latin typeface="Times New Roman" pitchFamily="18" charset="0"/>
                </a:rPr>
                <a:t>: </a:t>
              </a:r>
              <a:r>
                <a:rPr lang="en-US" dirty="0" err="1">
                  <a:latin typeface="Times New Roman" pitchFamily="18" charset="0"/>
                </a:rPr>
                <a:t>Giải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phương</a:t>
              </a:r>
              <a:r>
                <a:rPr lang="en-US" dirty="0">
                  <a:latin typeface="Times New Roman" pitchFamily="18" charset="0"/>
                </a:rPr>
                <a:t> </a:t>
              </a:r>
              <a:r>
                <a:rPr lang="en-US" dirty="0" err="1">
                  <a:latin typeface="Times New Roman" pitchFamily="18" charset="0"/>
                </a:rPr>
                <a:t>trình</a:t>
              </a:r>
              <a:r>
                <a:rPr lang="en-US" dirty="0">
                  <a:latin typeface="Times New Roman" pitchFamily="18" charset="0"/>
                </a:rPr>
                <a:t>:</a:t>
              </a:r>
            </a:p>
          </p:txBody>
        </p:sp>
        <p:sp>
          <p:nvSpPr>
            <p:cNvPr id="17428" name="Text Box 6"/>
            <p:cNvSpPr txBox="1">
              <a:spLocks noChangeArrowheads="1"/>
            </p:cNvSpPr>
            <p:nvPr/>
          </p:nvSpPr>
          <p:spPr bwMode="auto">
            <a:xfrm>
              <a:off x="4488" y="548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0000FF"/>
                  </a:solidFill>
                  <a:latin typeface="Times New Roman" pitchFamily="18" charset="0"/>
                </a:rPr>
                <a:t>(1)</a:t>
              </a:r>
            </a:p>
          </p:txBody>
        </p:sp>
        <p:graphicFrame>
          <p:nvGraphicFramePr>
            <p:cNvPr id="17429" name="Object 186"/>
            <p:cNvGraphicFramePr>
              <a:graphicFrameLocks noChangeAspect="1"/>
            </p:cNvGraphicFramePr>
            <p:nvPr/>
          </p:nvGraphicFramePr>
          <p:xfrm>
            <a:off x="2848" y="452"/>
            <a:ext cx="1392" cy="5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6" name="Equation" r:id="rId4" imgW="1054100" imgH="444500" progId="Equation.DSMT4">
                    <p:embed/>
                  </p:oleObj>
                </mc:Choice>
                <mc:Fallback>
                  <p:oleObj name="Equation" r:id="rId4" imgW="1054100" imgH="4445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48" y="452"/>
                          <a:ext cx="1392" cy="5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55838" name="Object 19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28800" y="2286000"/>
          <a:ext cx="3352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7" name="Equation" r:id="rId6" imgW="1778000" imgH="469900" progId="Equation.DSMT4">
                  <p:embed/>
                </p:oleObj>
              </mc:Choice>
              <mc:Fallback>
                <p:oleObj name="Equation" r:id="rId6" imgW="1778000" imgH="4699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286000"/>
                        <a:ext cx="3352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14400" y="2501900"/>
            <a:ext cx="70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(1)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90725" y="4948238"/>
            <a:ext cx="21129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-3x = 8</a:t>
            </a:r>
          </a:p>
        </p:txBody>
      </p:sp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2044700" y="5410200"/>
            <a:ext cx="436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x = -8/3 (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thỏa mãn ĐKXĐ)</a:t>
            </a:r>
            <a:endParaRPr lang="en-US"/>
          </a:p>
        </p:txBody>
      </p:sp>
      <p:graphicFrame>
        <p:nvGraphicFramePr>
          <p:cNvPr id="5" name="Object 4"/>
          <p:cNvGraphicFramePr>
            <a:graphicFrameLocks noGrp="1" noChangeAspect="1"/>
          </p:cNvGraphicFramePr>
          <p:nvPr/>
        </p:nvGraphicFramePr>
        <p:xfrm>
          <a:off x="1444625" y="2609850"/>
          <a:ext cx="3413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8" name="Equation" r:id="rId8" imgW="200010" imgH="133196" progId="Equation.3">
                  <p:embed/>
                </p:oleObj>
              </mc:Choice>
              <mc:Fallback>
                <p:oleObj name="Equation" r:id="rId8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4625" y="2609850"/>
                        <a:ext cx="34131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5"/>
          <p:cNvGraphicFramePr>
            <a:graphicFrameLocks noGrp="1" noChangeAspect="1"/>
          </p:cNvGraphicFramePr>
          <p:nvPr/>
        </p:nvGraphicFramePr>
        <p:xfrm>
          <a:off x="1611313" y="5059363"/>
          <a:ext cx="446087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9" name="Equation" r:id="rId10" imgW="200010" imgH="133196" progId="Equation.3">
                  <p:embed/>
                </p:oleObj>
              </mc:Choice>
              <mc:Fallback>
                <p:oleObj name="Equation" r:id="rId10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1313" y="5059363"/>
                        <a:ext cx="446087" cy="31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46"/>
          <p:cNvGraphicFramePr>
            <a:graphicFrameLocks noGrp="1" noChangeAspect="1"/>
          </p:cNvGraphicFramePr>
          <p:nvPr/>
        </p:nvGraphicFramePr>
        <p:xfrm>
          <a:off x="1649413" y="5486400"/>
          <a:ext cx="452437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Equation" r:id="rId11" imgW="200010" imgH="133196" progId="Equation.3">
                  <p:embed/>
                </p:oleObj>
              </mc:Choice>
              <mc:Fallback>
                <p:oleObj name="Equation" r:id="rId11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9413" y="5486400"/>
                        <a:ext cx="452437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2461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5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5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5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5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55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5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5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5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9" grpId="0"/>
      <p:bldP spid="155661" grpId="0"/>
      <p:bldP spid="155662" grpId="0"/>
      <p:bldP spid="155660" grpId="0"/>
      <p:bldP spid="155682" grpId="0"/>
      <p:bldP spid="155694" grpId="0"/>
      <p:bldP spid="155664" grpId="0"/>
      <p:bldP spid="2" grpId="0"/>
      <p:bldP spid="4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50" name="Text Box 10"/>
          <p:cNvSpPr txBox="1">
            <a:spLocks noChangeArrowheads="1"/>
          </p:cNvSpPr>
          <p:nvPr/>
        </p:nvSpPr>
        <p:spPr bwMode="auto">
          <a:xfrm>
            <a:off x="628650" y="838200"/>
            <a:ext cx="9429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r>
              <a:rPr lang="en-US" sz="28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sp>
        <p:nvSpPr>
          <p:cNvPr id="138251" name="Text Box 11"/>
          <p:cNvSpPr txBox="1">
            <a:spLocks noChangeArrowheads="1"/>
          </p:cNvSpPr>
          <p:nvPr/>
        </p:nvSpPr>
        <p:spPr bwMode="auto">
          <a:xfrm>
            <a:off x="1571625" y="914400"/>
            <a:ext cx="304482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r>
              <a:rPr lang="en-US">
                <a:latin typeface="Times New Roman" pitchFamily="18" charset="0"/>
                <a:cs typeface="Times New Roman" pitchFamily="18" charset="0"/>
              </a:rPr>
              <a:t>ĐKXĐ: x ≠ -1 và x ≠ 3</a:t>
            </a:r>
          </a:p>
        </p:txBody>
      </p:sp>
      <p:graphicFrame>
        <p:nvGraphicFramePr>
          <p:cNvPr id="138255" name="Object 1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52600" y="2057400"/>
          <a:ext cx="451485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0" name="Equation" r:id="rId3" imgW="2743200" imgH="533400" progId="Equation.DSMT4">
                  <p:embed/>
                </p:oleObj>
              </mc:Choice>
              <mc:Fallback>
                <p:oleObj name="Equation" r:id="rId3" imgW="2743200" imgH="5334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057400"/>
                        <a:ext cx="4514850" cy="877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38284" name="Group 44"/>
          <p:cNvGrpSpPr>
            <a:grpSpLocks/>
          </p:cNvGrpSpPr>
          <p:nvPr/>
        </p:nvGrpSpPr>
        <p:grpSpPr bwMode="auto">
          <a:xfrm>
            <a:off x="736600" y="-3175"/>
            <a:ext cx="8102600" cy="1147763"/>
            <a:chOff x="624" y="868"/>
            <a:chExt cx="4888" cy="543"/>
          </a:xfrm>
        </p:grpSpPr>
        <p:sp>
          <p:nvSpPr>
            <p:cNvPr id="18456" name="Text Box 6"/>
            <p:cNvSpPr txBox="1">
              <a:spLocks noChangeArrowheads="1"/>
            </p:cNvSpPr>
            <p:nvPr/>
          </p:nvSpPr>
          <p:spPr bwMode="auto">
            <a:xfrm>
              <a:off x="624" y="933"/>
              <a:ext cx="252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.VnTime" pitchFamily="34" charset="0"/>
                  <a:cs typeface="Arial" pitchFamily="34" charset="0"/>
                </a:defRPr>
              </a:lvl9pPr>
            </a:lstStyle>
            <a:p>
              <a:r>
                <a:rPr lang="en-US" b="1" u="sng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Ví dụ 2</a:t>
              </a:r>
              <a:r>
                <a:rPr lang="en-US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r>
                <a:rPr lang="en-US" b="1">
                  <a:latin typeface="Times New Roman" pitchFamily="18" charset="0"/>
                  <a:cs typeface="Times New Roman" pitchFamily="18" charset="0"/>
                </a:rPr>
                <a:t> Giải phương trình:</a:t>
              </a:r>
            </a:p>
          </p:txBody>
        </p:sp>
        <p:grpSp>
          <p:nvGrpSpPr>
            <p:cNvPr id="18457" name="Group 43"/>
            <p:cNvGrpSpPr>
              <a:grpSpLocks/>
            </p:cNvGrpSpPr>
            <p:nvPr/>
          </p:nvGrpSpPr>
          <p:grpSpPr bwMode="auto">
            <a:xfrm>
              <a:off x="2892" y="868"/>
              <a:ext cx="2620" cy="543"/>
              <a:chOff x="2892" y="868"/>
              <a:chExt cx="2620" cy="543"/>
            </a:xfrm>
          </p:grpSpPr>
          <p:graphicFrame>
            <p:nvGraphicFramePr>
              <p:cNvPr id="18458" name="Object 7"/>
              <p:cNvGraphicFramePr>
                <a:graphicFrameLocks noChangeAspect="1"/>
              </p:cNvGraphicFramePr>
              <p:nvPr/>
            </p:nvGraphicFramePr>
            <p:xfrm>
              <a:off x="2892" y="868"/>
              <a:ext cx="2227" cy="54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391" name="Equation" r:id="rId5" imgW="2552700" imgH="508000" progId="Equation.DSMT4">
                      <p:embed/>
                    </p:oleObj>
                  </mc:Choice>
                  <mc:Fallback>
                    <p:oleObj name="Equation" r:id="rId5" imgW="2552700" imgH="508000" progId="Equation.DSMT4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92" y="868"/>
                            <a:ext cx="2227" cy="54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8459" name="Text Box 12"/>
              <p:cNvSpPr txBox="1">
                <a:spLocks noChangeArrowheads="1"/>
              </p:cNvSpPr>
              <p:nvPr/>
            </p:nvSpPr>
            <p:spPr bwMode="auto">
              <a:xfrm>
                <a:off x="5083" y="966"/>
                <a:ext cx="429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.VnTime" pitchFamily="34" charset="0"/>
                    <a:cs typeface="Arial" pitchFamily="34" charset="0"/>
                  </a:defRPr>
                </a:lvl9pPr>
              </a:lstStyle>
              <a:p>
                <a:r>
                  <a:rPr lang="en-US" b="1">
                    <a:solidFill>
                      <a:srgbClr val="0000FF"/>
                    </a:solidFill>
                  </a:rPr>
                  <a:t>(2)</a:t>
                </a:r>
                <a:r>
                  <a:rPr lang="en-US"/>
                  <a:t>              </a:t>
                </a:r>
              </a:p>
            </p:txBody>
          </p:sp>
        </p:grpSp>
      </p:grpSp>
      <p:graphicFrame>
        <p:nvGraphicFramePr>
          <p:cNvPr id="138264" name="Object 24"/>
          <p:cNvGraphicFramePr>
            <a:graphicFrameLocks noChangeAspect="1"/>
          </p:cNvGraphicFramePr>
          <p:nvPr/>
        </p:nvGraphicFramePr>
        <p:xfrm>
          <a:off x="1844675" y="2971800"/>
          <a:ext cx="36703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2" name="Equation" r:id="rId7" imgW="2070100" imgH="304800" progId="Equation.DSMT4">
                  <p:embed/>
                </p:oleObj>
              </mc:Choice>
              <mc:Fallback>
                <p:oleObj name="Equation" r:id="rId7" imgW="2070100" imgH="304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4675" y="2971800"/>
                        <a:ext cx="36703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8269" name="Text Box 29"/>
          <p:cNvSpPr txBox="1">
            <a:spLocks noChangeArrowheads="1"/>
          </p:cNvSpPr>
          <p:nvPr/>
        </p:nvSpPr>
        <p:spPr bwMode="auto">
          <a:xfrm>
            <a:off x="2895600" y="4648200"/>
            <a:ext cx="177958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/>
              <a:t> </a:t>
            </a:r>
            <a:r>
              <a:rPr lang="en-US" sz="2000" b="1"/>
              <a:t>x – 3 = 0</a:t>
            </a:r>
          </a:p>
        </p:txBody>
      </p:sp>
      <p:sp>
        <p:nvSpPr>
          <p:cNvPr id="138275" name="Text Box 35"/>
          <p:cNvSpPr txBox="1">
            <a:spLocks noChangeArrowheads="1"/>
          </p:cNvSpPr>
          <p:nvPr/>
        </p:nvSpPr>
        <p:spPr bwMode="auto">
          <a:xfrm>
            <a:off x="1219200" y="6019800"/>
            <a:ext cx="64722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Vậy tập nghiệm của phương trình </a:t>
            </a:r>
            <a:r>
              <a:rPr lang="en-US" b="1">
                <a:solidFill>
                  <a:srgbClr val="0000FF"/>
                </a:solidFill>
              </a:rPr>
              <a:t>(2)</a:t>
            </a:r>
            <a:r>
              <a:rPr lang="en-US" b="1"/>
              <a:t> là S = { 0 }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/>
        </p:nvGraphicFramePr>
        <p:xfrm>
          <a:off x="1905000" y="1371600"/>
          <a:ext cx="3357563" cy="1000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3" name="Equation" r:id="rId9" imgW="2530997" imgH="802511" progId="Equation.3">
                  <p:embed/>
                </p:oleObj>
              </mc:Choice>
              <mc:Fallback>
                <p:oleObj name="Equation" r:id="rId9" imgW="2530997" imgH="80251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371600"/>
                        <a:ext cx="3357563" cy="1000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1401763" y="1600200"/>
          <a:ext cx="3397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4" name="Equation" r:id="rId11" imgW="200010" imgH="133196" progId="Equation.3">
                  <p:embed/>
                </p:oleObj>
              </mc:Choice>
              <mc:Fallback>
                <p:oleObj name="Equation" r:id="rId11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63" y="1600200"/>
                        <a:ext cx="33972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Grp="1" noChangeAspect="1"/>
          </p:cNvGraphicFramePr>
          <p:nvPr/>
        </p:nvGraphicFramePr>
        <p:xfrm>
          <a:off x="1352550" y="2362200"/>
          <a:ext cx="3413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5" name="Equation" r:id="rId13" imgW="200010" imgH="133196" progId="Equation.3">
                  <p:embed/>
                </p:oleObj>
              </mc:Choice>
              <mc:Fallback>
                <p:oleObj name="Equation" r:id="rId13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2362200"/>
                        <a:ext cx="34131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3429000"/>
            <a:ext cx="4648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vi-VN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+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x</a:t>
            </a:r>
            <a:r>
              <a:rPr lang="vi-VN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- 3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- 4x = 0 </a:t>
            </a:r>
            <a:endParaRPr lang="vi-VN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/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866900" y="3894138"/>
            <a:ext cx="4648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vi-VN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- 6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0 </a:t>
            </a:r>
            <a:endParaRPr lang="vi-VN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/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1828800" y="4267200"/>
            <a:ext cx="23241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 - 3) = 0 </a:t>
            </a:r>
            <a:endParaRPr lang="vi-VN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/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866900" y="4676775"/>
            <a:ext cx="12652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vi-VN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en-US" b="1" baseline="30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en-US" b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0 </a:t>
            </a:r>
            <a:endParaRPr lang="vi-VN" b="1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60500" y="5110163"/>
            <a:ext cx="510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+, 2x = 0 =&gt; x = 0 ( TM ĐKXĐ)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1487488" y="5572125"/>
            <a:ext cx="61325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+, x - 3 = 0 =&gt; x = 3 ( 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b="1"/>
              <a:t> TM ĐKXĐ)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38200" y="1447800"/>
            <a:ext cx="6223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(2)</a:t>
            </a:r>
          </a:p>
        </p:txBody>
      </p:sp>
      <p:graphicFrame>
        <p:nvGraphicFramePr>
          <p:cNvPr id="39" name="Object 38"/>
          <p:cNvGraphicFramePr>
            <a:graphicFrameLocks noGrp="1" noChangeAspect="1"/>
          </p:cNvGraphicFramePr>
          <p:nvPr/>
        </p:nvGraphicFramePr>
        <p:xfrm>
          <a:off x="1371600" y="3568700"/>
          <a:ext cx="341313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" name="Equation" r:id="rId14" imgW="200010" imgH="133196" progId="Equation.3">
                  <p:embed/>
                </p:oleObj>
              </mc:Choice>
              <mc:Fallback>
                <p:oleObj name="Equation" r:id="rId14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568700"/>
                        <a:ext cx="341313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Grp="1" noChangeAspect="1"/>
          </p:cNvGraphicFramePr>
          <p:nvPr/>
        </p:nvGraphicFramePr>
        <p:xfrm>
          <a:off x="1392238" y="4019550"/>
          <a:ext cx="339725" cy="23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" name="Equation" r:id="rId15" imgW="200010" imgH="133196" progId="Equation.3">
                  <p:embed/>
                </p:oleObj>
              </mc:Choice>
              <mc:Fallback>
                <p:oleObj name="Equation" r:id="rId15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019550"/>
                        <a:ext cx="339725" cy="239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Grp="1" noChangeAspect="1"/>
          </p:cNvGraphicFramePr>
          <p:nvPr/>
        </p:nvGraphicFramePr>
        <p:xfrm>
          <a:off x="1392238" y="4435475"/>
          <a:ext cx="3397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8" name="Equation" r:id="rId16" imgW="200010" imgH="133196" progId="Equation.3">
                  <p:embed/>
                </p:oleObj>
              </mc:Choice>
              <mc:Fallback>
                <p:oleObj name="Equation" r:id="rId16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2238" y="4435475"/>
                        <a:ext cx="33972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Object 41"/>
          <p:cNvGraphicFramePr>
            <a:graphicFrameLocks noGrp="1" noChangeAspect="1"/>
          </p:cNvGraphicFramePr>
          <p:nvPr/>
        </p:nvGraphicFramePr>
        <p:xfrm>
          <a:off x="1430338" y="4813300"/>
          <a:ext cx="33972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9" name="Equation" r:id="rId17" imgW="200010" imgH="133196" progId="Equation.3">
                  <p:embed/>
                </p:oleObj>
              </mc:Choice>
              <mc:Fallback>
                <p:oleObj name="Equation" r:id="rId17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0338" y="4813300"/>
                        <a:ext cx="339725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>
            <a:spLocks noChangeArrowheads="1"/>
          </p:cNvSpPr>
          <p:nvPr/>
        </p:nvSpPr>
        <p:spPr bwMode="auto">
          <a:xfrm>
            <a:off x="1358900" y="2954338"/>
            <a:ext cx="6223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b="1"/>
              <a:t>=&gt;</a:t>
            </a:r>
          </a:p>
        </p:txBody>
      </p:sp>
    </p:spTree>
    <p:extLst>
      <p:ext uri="{BB962C8B-B14F-4D97-AF65-F5344CB8AC3E}">
        <p14:creationId xmlns:p14="http://schemas.microsoft.com/office/powerpoint/2010/main" val="245658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8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8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8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8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8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8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3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50" grpId="0"/>
      <p:bldP spid="138251" grpId="0"/>
      <p:bldP spid="138269" grpId="0"/>
      <p:bldP spid="138275" grpId="0"/>
      <p:bldP spid="7" grpId="0"/>
      <p:bldP spid="32" grpId="0"/>
      <p:bldP spid="34" grpId="0"/>
      <p:bldP spid="35" grpId="0"/>
      <p:bldP spid="8" grpId="0"/>
      <p:bldP spid="37" grpId="0"/>
      <p:bldP spid="9" grpId="0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33400" y="2597944"/>
            <a:ext cx="8077200" cy="16621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 trình dạng </a:t>
            </a:r>
            <a:r>
              <a:rPr lang="vi-V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 +</a:t>
            </a:r>
            <a:r>
              <a:rPr lang="vi-V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= 0, với </a:t>
            </a:r>
            <a:r>
              <a:rPr lang="vi-VN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vi-VN" sz="3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là hai số đã cho và </a:t>
            </a:r>
            <a:r>
              <a:rPr lang="vi-V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 ≠ 0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được gọi là </a:t>
            </a:r>
            <a:r>
              <a:rPr lang="vi-VN" sz="3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 trình bậc nhất một ẩn</a:t>
            </a:r>
            <a:r>
              <a:rPr lang="vi-VN" sz="3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533400" y="1585913"/>
            <a:ext cx="8077200" cy="55403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vi-VN" sz="3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1. Định nghĩa phương trình bậc nhất một ẩn(sgk-7)</a:t>
            </a:r>
            <a:endParaRPr lang="en-US" sz="3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0875" y="4495800"/>
            <a:ext cx="7772400" cy="554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2. Hai quy tắc biến đổi phương trình (sgk – 7):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096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8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952500" y="304800"/>
            <a:ext cx="7810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52500" y="1219200"/>
            <a:ext cx="5791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dirty="0"/>
              <a:t>a,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(2x + 1)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+ (x + 3)</a:t>
            </a:r>
            <a:r>
              <a:rPr lang="en-US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– 5(x + 7)(x – 7) = 0</a:t>
            </a:r>
          </a:p>
          <a:p>
            <a:pPr eaLnBrk="1" hangingPunct="1"/>
            <a:r>
              <a:rPr lang="en-US" dirty="0">
                <a:latin typeface="Times New Roman" pitchFamily="18" charset="0"/>
                <a:cs typeface="Times New Roman" pitchFamily="18" charset="0"/>
              </a:rPr>
              <a:t>b, 5(2x – 3) – 4(5x – 7) = 19 – 2(x + 11)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657906"/>
              </p:ext>
            </p:extLst>
          </p:nvPr>
        </p:nvGraphicFramePr>
        <p:xfrm>
          <a:off x="1011382" y="2049463"/>
          <a:ext cx="4521200" cy="198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4" name="Equation" r:id="rId3" imgW="2164551" imgH="1613575" progId="Equation.3">
                  <p:embed/>
                </p:oleObj>
              </mc:Choice>
              <mc:Fallback>
                <p:oleObj name="Equation" r:id="rId3" imgW="2164551" imgH="161357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1382" y="2049463"/>
                        <a:ext cx="4521200" cy="1989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90600" y="3665538"/>
            <a:ext cx="57912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/>
              <a:t>e, (2x + 1)(x + 4)(3x – 2)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= 0</a:t>
            </a:r>
          </a:p>
          <a:p>
            <a:pPr eaLnBrk="1" hangingPunct="1"/>
            <a:r>
              <a:rPr lang="en-US">
                <a:latin typeface="Times New Roman" pitchFamily="18" charset="0"/>
                <a:cs typeface="Times New Roman" pitchFamily="18" charset="0"/>
              </a:rPr>
              <a:t>f, (4x – 1)(x – 3) – (x - 3)(5x + 2) = 0</a:t>
            </a:r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990600" y="4495800"/>
          <a:ext cx="38481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Equation" r:id="rId5" imgW="2718450" imgH="1070256" progId="Equation.3">
                  <p:embed/>
                </p:oleObj>
              </mc:Choice>
              <mc:Fallback>
                <p:oleObj name="Equation" r:id="rId5" imgW="2718450" imgH="107025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495800"/>
                        <a:ext cx="38481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057275" y="5461000"/>
          <a:ext cx="3743325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6" name="Equation" r:id="rId7" imgW="2468718" imgH="1299325" progId="Equation.3">
                  <p:embed/>
                </p:oleObj>
              </mc:Choice>
              <mc:Fallback>
                <p:oleObj name="Equation" r:id="rId7" imgW="2468718" imgH="12993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5461000"/>
                        <a:ext cx="3743325" cy="1397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41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6628" name="WordArt 4"/>
          <p:cNvSpPr>
            <a:spLocks noChangeArrowheads="1" noChangeShapeType="1" noTextEdit="1"/>
          </p:cNvSpPr>
          <p:nvPr/>
        </p:nvSpPr>
        <p:spPr bwMode="auto">
          <a:xfrm>
            <a:off x="2209800" y="2438400"/>
            <a:ext cx="3881438" cy="990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fani Heavy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fani Heavy"/>
              </a:rPr>
              <a:t>Chµo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fani Heavy"/>
              </a:rPr>
              <a:t> t¹m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fani Heavy"/>
              </a:rPr>
              <a:t>biÖt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.VnTifani Heavy"/>
              </a:rPr>
              <a:t>!</a:t>
            </a:r>
          </a:p>
        </p:txBody>
      </p:sp>
      <p:sp>
        <p:nvSpPr>
          <p:cNvPr id="26629" name="WordArt 5"/>
          <p:cNvSpPr>
            <a:spLocks noChangeArrowheads="1" noChangeShapeType="1" noTextEdit="1"/>
          </p:cNvSpPr>
          <p:nvPr/>
        </p:nvSpPr>
        <p:spPr bwMode="auto">
          <a:xfrm rot="-430034">
            <a:off x="1600200" y="3733800"/>
            <a:ext cx="5105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000" b="1" i="1" kern="10">
                <a:ln w="12700" cap="sq">
                  <a:solidFill>
                    <a:srgbClr val="FF3399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* CHUÙC CAÙC EM </a:t>
            </a:r>
          </a:p>
          <a:p>
            <a:pPr algn="ctr"/>
            <a:r>
              <a:rPr lang="en-US" sz="2000" b="1" i="1" kern="10">
                <a:ln w="12700" cap="sq">
                  <a:solidFill>
                    <a:srgbClr val="FF3399"/>
                  </a:solidFill>
                  <a:round/>
                  <a:headEnd type="none" w="sm" len="sm"/>
                  <a:tailEnd type="none" w="sm" len="sm"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42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VNI-Times"/>
              </a:rPr>
              <a:t>LAØM BAØI THAÄT TOÁT *</a:t>
            </a:r>
          </a:p>
        </p:txBody>
      </p:sp>
    </p:spTree>
    <p:extLst>
      <p:ext uri="{BB962C8B-B14F-4D97-AF65-F5344CB8AC3E}">
        <p14:creationId xmlns:p14="http://schemas.microsoft.com/office/powerpoint/2010/main" val="417830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1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1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8" grpId="1" animBg="1"/>
      <p:bldP spid="26629" grpId="0" animBg="1"/>
      <p:bldP spid="26629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Rectangle 2"/>
          <p:cNvSpPr txBox="1">
            <a:spLocks noChangeArrowheads="1"/>
          </p:cNvSpPr>
          <p:nvPr/>
        </p:nvSpPr>
        <p:spPr bwMode="auto">
          <a:xfrm>
            <a:off x="1143000" y="865188"/>
            <a:ext cx="6670675" cy="73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000" dirty="0" smtClean="0"/>
              <a:t>CHO VÍ DỤ</a:t>
            </a:r>
            <a:endParaRPr lang="en-US" sz="3000" dirty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219200" y="2057400"/>
            <a:ext cx="6596678" cy="107721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Cho ví dụ về phương trình với ẩn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– 4 = 0.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733800"/>
            <a:ext cx="6596678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ví dụ về phương trình với ẩn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+ 7 = 0.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>
            <a:off x="369888" y="36639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endParaRPr lang="en-US">
              <a:latin typeface="Times New Roman" pitchFamily="18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52400" y="1044575"/>
            <a:ext cx="7010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indent="0">
              <a:defRPr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</a:rPr>
              <a:t>Ví dụ 1: Giải phương trình: 8x – 20 = 0</a:t>
            </a:r>
          </a:p>
          <a:p>
            <a:pPr marL="0" indent="0">
              <a:defRPr/>
            </a:pPr>
            <a:r>
              <a:rPr lang="vi-VN" sz="2800" dirty="0" smtClean="0">
                <a:latin typeface="Times New Roman" pitchFamily="18" charset="0"/>
              </a:rPr>
              <a:t>     8</a:t>
            </a:r>
            <a:r>
              <a:rPr lang="en-US" sz="2800" dirty="0" smtClean="0">
                <a:latin typeface="Times New Roman" pitchFamily="18" charset="0"/>
              </a:rPr>
              <a:t>x – </a:t>
            </a:r>
            <a:r>
              <a:rPr lang="vi-VN" sz="2800" dirty="0" smtClean="0">
                <a:latin typeface="Times New Roman" pitchFamily="18" charset="0"/>
              </a:rPr>
              <a:t>20</a:t>
            </a:r>
            <a:r>
              <a:rPr lang="vi-VN" sz="2800" dirty="0">
                <a:latin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</a:rPr>
              <a:t>= 0</a:t>
            </a:r>
            <a:r>
              <a:rPr lang="vi-VN" sz="2800" dirty="0" smtClean="0">
                <a:latin typeface="Times New Roman" pitchFamily="18" charset="0"/>
              </a:rPr>
              <a:t>     (3)</a:t>
            </a:r>
            <a:endParaRPr lang="en-US" sz="2800" dirty="0" smtClean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r>
              <a:rPr lang="vi-VN" sz="2800" dirty="0" smtClean="0">
                <a:latin typeface="Times New Roman" pitchFamily="18" charset="0"/>
              </a:rPr>
              <a:t>	</a:t>
            </a:r>
            <a:endParaRPr lang="en-US" sz="2800" dirty="0" smtClean="0">
              <a:latin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2824163" y="2082800"/>
            <a:ext cx="67056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>
                <a:latin typeface="Times New Roman" pitchFamily="18" charset="0"/>
              </a:rPr>
              <a:t>(Chuyển </a:t>
            </a:r>
            <a:r>
              <a:rPr lang="vi-VN" sz="2000">
                <a:latin typeface="Times New Roman" pitchFamily="18" charset="0"/>
              </a:rPr>
              <a:t> -20</a:t>
            </a:r>
            <a:r>
              <a:rPr lang="en-US" sz="2000">
                <a:latin typeface="Times New Roman" pitchFamily="18" charset="0"/>
              </a:rPr>
              <a:t> sang vế phải và đổi dấu thành </a:t>
            </a:r>
            <a:r>
              <a:rPr lang="vi-VN" sz="2000">
                <a:latin typeface="Times New Roman" pitchFamily="18" charset="0"/>
              </a:rPr>
              <a:t>+20</a:t>
            </a:r>
            <a:r>
              <a:rPr lang="en-US" sz="2000">
                <a:latin typeface="Times New Roman" pitchFamily="18" charset="0"/>
              </a:rPr>
              <a:t>)</a:t>
            </a:r>
            <a:r>
              <a:rPr lang="vi-VN" sz="2000">
                <a:latin typeface="Times New Roman" pitchFamily="18" charset="0"/>
              </a:rPr>
              <a:t>   </a:t>
            </a:r>
            <a:endParaRPr lang="en-US" sz="2000">
              <a:latin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3114675" y="3486150"/>
            <a:ext cx="22129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000" dirty="0">
                <a:latin typeface="Times New Roman" pitchFamily="18" charset="0"/>
              </a:rPr>
              <a:t>(Chia </a:t>
            </a:r>
            <a:r>
              <a:rPr lang="en-US" sz="2000" dirty="0" err="1">
                <a:latin typeface="Times New Roman" pitchFamily="18" charset="0"/>
              </a:rPr>
              <a:t>hai</a:t>
            </a:r>
            <a:r>
              <a:rPr lang="en-US" sz="2000" dirty="0">
                <a:latin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</a:rPr>
              <a:t>vê</a:t>
            </a:r>
            <a:r>
              <a:rPr lang="en-US" sz="2000" dirty="0">
                <a:latin typeface="Times New Roman" pitchFamily="18" charset="0"/>
              </a:rPr>
              <a:t>́ </a:t>
            </a:r>
            <a:r>
              <a:rPr lang="en-US" sz="2000" dirty="0" err="1">
                <a:latin typeface="Times New Roman" pitchFamily="18" charset="0"/>
              </a:rPr>
              <a:t>cho</a:t>
            </a:r>
            <a:r>
              <a:rPr lang="vi-VN" sz="2000" dirty="0">
                <a:latin typeface="Times New Roman" pitchFamily="18" charset="0"/>
              </a:rPr>
              <a:t> 8</a:t>
            </a:r>
            <a:r>
              <a:rPr lang="en-US" sz="2000" dirty="0">
                <a:latin typeface="Times New Roman" pitchFamily="18" charset="0"/>
              </a:rPr>
              <a:t>) </a:t>
            </a:r>
          </a:p>
        </p:txBody>
      </p:sp>
      <p:sp>
        <p:nvSpPr>
          <p:cNvPr id="15370" name="Rectangle 1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376238" y="1978025"/>
            <a:ext cx="2692468" cy="1120435"/>
          </a:xfrm>
          <a:prstGeom prst="rect">
            <a:avLst/>
          </a:prstGeom>
          <a:blipFill rotWithShape="1">
            <a:blip r:embed="rId2"/>
            <a:stretch>
              <a:fillRect t="-5435" r="-2494"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2" name="Rectangle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1000" y="3330842"/>
            <a:ext cx="1934953" cy="861711"/>
          </a:xfrm>
          <a:prstGeom prst="rect">
            <a:avLst/>
          </a:prstGeom>
          <a:blipFill rotWithShape="1">
            <a:blip r:embed="rId3"/>
            <a:stretch>
              <a:fillRect b="-2113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42528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utoUpdateAnimBg="0"/>
      <p:bldP spid="15368" grpId="0" autoUpdateAnimBg="0"/>
      <p:bldP spid="1536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4"/>
          <p:cNvSpPr txBox="1">
            <a:spLocks noChangeArrowheads="1"/>
          </p:cNvSpPr>
          <p:nvPr/>
        </p:nvSpPr>
        <p:spPr bwMode="auto">
          <a:xfrm>
            <a:off x="2057400" y="520700"/>
            <a:ext cx="556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2:Giải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 </a:t>
            </a:r>
            <a:r>
              <a:rPr lang="vi-VN" sz="2800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sau:</a:t>
            </a:r>
            <a:endParaRPr lang="en-US" sz="2800" u="sng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8600" y="1295400"/>
            <a:ext cx="8458200" cy="2807307"/>
          </a:xfrm>
          <a:prstGeom prst="rect">
            <a:avLst/>
          </a:prstGeom>
          <a:blipFill rotWithShape="1">
            <a:blip r:embed="rId2"/>
            <a:stretch>
              <a:fillRect l="-1656" t="-2597" b="-5411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5588" y="4038600"/>
            <a:ext cx="8431212" cy="2210092"/>
          </a:xfrm>
          <a:prstGeom prst="rect">
            <a:avLst/>
          </a:prstGeom>
          <a:blipFill rotWithShape="1">
            <a:blip r:embed="rId3"/>
            <a:stretch>
              <a:fillRect l="-1661" t="-3297" b="-7143"/>
            </a:stretch>
          </a:blipFill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0584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0538" y="1981200"/>
          <a:ext cx="8077200" cy="472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19400"/>
                <a:gridCol w="2362200"/>
                <a:gridCol w="1371600"/>
                <a:gridCol w="1524000"/>
              </a:tblGrid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Phương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trình bậc nhất một ẩn 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Đúng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hay sai?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Hệ số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vi-VN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Hệ số</a:t>
                      </a:r>
                      <a:r>
                        <a:rPr lang="vi-VN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216" t="-194118" r="-186177" b="-5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216" t="-294118" r="-186177" b="-4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216" t="-394118" r="-186177" b="-3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216" t="-494118" r="-186177" b="-2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81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3"/>
                      <a:stretch>
                        <a:fillRect l="-216" t="-594118" r="-186177" b="-100000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8872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 rotWithShape="1">
                      <a:blip r:embed="rId4"/>
                      <a:stretch>
                        <a:fillRect l="-216" t="-302564" r="-186177" b="-513"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4030663" y="2965450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TextBox 5"/>
          <p:cNvSpPr txBox="1">
            <a:spLocks noChangeArrowheads="1"/>
          </p:cNvSpPr>
          <p:nvPr/>
        </p:nvSpPr>
        <p:spPr bwMode="auto">
          <a:xfrm>
            <a:off x="3255963" y="3362325"/>
            <a:ext cx="4854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Sai vì không có dạng ax + b = 0</a:t>
            </a:r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1" name="TextBox 6"/>
          <p:cNvSpPr txBox="1">
            <a:spLocks noChangeArrowheads="1"/>
          </p:cNvSpPr>
          <p:nvPr/>
        </p:nvSpPr>
        <p:spPr bwMode="auto">
          <a:xfrm>
            <a:off x="4060825" y="3886200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2" name="TextBox 7"/>
          <p:cNvSpPr txBox="1">
            <a:spLocks noChangeArrowheads="1"/>
          </p:cNvSpPr>
          <p:nvPr/>
        </p:nvSpPr>
        <p:spPr bwMode="auto">
          <a:xfrm>
            <a:off x="4089400" y="4984750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3" name="TextBox 8"/>
          <p:cNvSpPr txBox="1">
            <a:spLocks noChangeArrowheads="1"/>
          </p:cNvSpPr>
          <p:nvPr/>
        </p:nvSpPr>
        <p:spPr bwMode="auto">
          <a:xfrm>
            <a:off x="3317875" y="4419600"/>
            <a:ext cx="1911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Sai vì a = 0 </a:t>
            </a:r>
            <a:endParaRPr lang="en-US" sz="2800">
              <a:solidFill>
                <a:srgbClr val="CC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4" name="TextBox 9"/>
          <p:cNvSpPr txBox="1">
            <a:spLocks noChangeArrowheads="1"/>
          </p:cNvSpPr>
          <p:nvPr/>
        </p:nvSpPr>
        <p:spPr bwMode="auto">
          <a:xfrm>
            <a:off x="6019800" y="2949575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5" name="TextBox 11"/>
          <p:cNvSpPr txBox="1">
            <a:spLocks noChangeArrowheads="1"/>
          </p:cNvSpPr>
          <p:nvPr/>
        </p:nvSpPr>
        <p:spPr bwMode="auto">
          <a:xfrm>
            <a:off x="7543800" y="2998788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6" name="TextBox 12"/>
          <p:cNvSpPr txBox="1">
            <a:spLocks noChangeArrowheads="1"/>
          </p:cNvSpPr>
          <p:nvPr/>
        </p:nvSpPr>
        <p:spPr bwMode="auto">
          <a:xfrm>
            <a:off x="7543800" y="3921125"/>
            <a:ext cx="363538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7" name="TextBox 13"/>
          <p:cNvSpPr txBox="1">
            <a:spLocks noChangeArrowheads="1"/>
          </p:cNvSpPr>
          <p:nvPr/>
        </p:nvSpPr>
        <p:spPr bwMode="auto">
          <a:xfrm>
            <a:off x="6086475" y="3930650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8" name="TextBox 14"/>
          <p:cNvSpPr txBox="1">
            <a:spLocks noChangeArrowheads="1"/>
          </p:cNvSpPr>
          <p:nvPr/>
        </p:nvSpPr>
        <p:spPr bwMode="auto">
          <a:xfrm>
            <a:off x="7543800" y="4957763"/>
            <a:ext cx="363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9" name="TextBox 15"/>
          <p:cNvSpPr txBox="1">
            <a:spLocks noChangeArrowheads="1"/>
          </p:cNvSpPr>
          <p:nvPr/>
        </p:nvSpPr>
        <p:spPr bwMode="auto">
          <a:xfrm>
            <a:off x="6046788" y="4970463"/>
            <a:ext cx="484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-2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10" name="TextBox 16"/>
          <p:cNvSpPr txBox="1">
            <a:spLocks noChangeArrowheads="1"/>
          </p:cNvSpPr>
          <p:nvPr/>
        </p:nvSpPr>
        <p:spPr bwMode="auto">
          <a:xfrm>
            <a:off x="490538" y="627063"/>
            <a:ext cx="812006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phương trình sau là phương trình bậc nhất một ẩn «đúng» hay «sai»? Nếu đúng hãy xác định hệ số a, b.</a:t>
            </a:r>
            <a:endParaRPr lang="en-US" sz="2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4075113" y="5692775"/>
            <a:ext cx="1073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Đúng </a:t>
            </a:r>
            <a:endParaRPr lang="en-US" sz="280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4"/>
          <p:cNvSpPr txBox="1">
            <a:spLocks noChangeArrowheads="1"/>
          </p:cNvSpPr>
          <p:nvPr/>
        </p:nvSpPr>
        <p:spPr bwMode="auto">
          <a:xfrm>
            <a:off x="7543800" y="5786438"/>
            <a:ext cx="6334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0,5</a:t>
            </a:r>
            <a:endParaRPr lang="en-US" sz="28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6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5597525"/>
            <a:ext cx="47625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78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4105" grpId="0"/>
      <p:bldP spid="4106" grpId="0"/>
      <p:bldP spid="4107" grpId="0"/>
      <p:bldP spid="4108" grpId="0"/>
      <p:bldP spid="4109" grpId="0"/>
      <p:bldP spid="4110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757488" y="1228725"/>
            <a:ext cx="370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/>
              <a:t>2x - (3 - 5x) =  4( x+3)</a:t>
            </a:r>
          </a:p>
        </p:txBody>
      </p:sp>
      <p:sp>
        <p:nvSpPr>
          <p:cNvPr id="5123" name="Rectangle 6"/>
          <p:cNvSpPr>
            <a:spLocks noChangeArrowheads="1"/>
          </p:cNvSpPr>
          <p:nvPr/>
        </p:nvSpPr>
        <p:spPr bwMode="auto">
          <a:xfrm>
            <a:off x="1447800" y="1219200"/>
            <a:ext cx="3429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/>
              <a:t> </a:t>
            </a:r>
            <a:endParaRPr lang="en-US" b="1"/>
          </a:p>
        </p:txBody>
      </p:sp>
      <p:graphicFrame>
        <p:nvGraphicFramePr>
          <p:cNvPr id="6159" name="Object 15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95800" y="4810125"/>
          <a:ext cx="374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3" imgW="200010" imgH="133196" progId="Equation.3">
                  <p:embed/>
                </p:oleObj>
              </mc:Choice>
              <mc:Fallback>
                <p:oleObj name="Equation" r:id="rId3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810125"/>
                        <a:ext cx="374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971800" y="2447925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/>
              <a:t>2x - 3 + 5x = 4x + 12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2971800" y="34290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2x+ 5x - 4x = 12 + 3</a:t>
            </a:r>
          </a:p>
        </p:txBody>
      </p:sp>
      <p:sp>
        <p:nvSpPr>
          <p:cNvPr id="6157" name="Rectangle 13"/>
          <p:cNvSpPr>
            <a:spLocks noChangeArrowheads="1"/>
          </p:cNvSpPr>
          <p:nvPr/>
        </p:nvSpPr>
        <p:spPr bwMode="auto">
          <a:xfrm>
            <a:off x="3048000" y="46577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3x = 15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5029200" y="46577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5</a:t>
            </a:r>
          </a:p>
        </p:txBody>
      </p:sp>
      <p:sp>
        <p:nvSpPr>
          <p:cNvPr id="6160" name="Rectangle 16"/>
          <p:cNvSpPr>
            <a:spLocks noChangeArrowheads="1"/>
          </p:cNvSpPr>
          <p:nvPr/>
        </p:nvSpPr>
        <p:spPr bwMode="auto">
          <a:xfrm>
            <a:off x="304800" y="2205037"/>
            <a:ext cx="586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- </a:t>
            </a:r>
            <a:r>
              <a:rPr lang="en-US" dirty="0" err="1" smtClean="0"/>
              <a:t>Thực</a:t>
            </a:r>
            <a:r>
              <a:rPr lang="en-US" dirty="0" smtClean="0"/>
              <a:t> </a:t>
            </a:r>
            <a:r>
              <a:rPr lang="en-US" dirty="0" err="1" smtClean="0"/>
              <a:t>hiện</a:t>
            </a:r>
            <a:r>
              <a:rPr lang="en-US" dirty="0" smtClean="0"/>
              <a:t> </a:t>
            </a:r>
            <a:r>
              <a:rPr lang="en-US" dirty="0" err="1" smtClean="0"/>
              <a:t>khai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tích</a:t>
            </a:r>
            <a:endParaRPr lang="en-US" dirty="0"/>
          </a:p>
        </p:txBody>
      </p:sp>
      <p:sp>
        <p:nvSpPr>
          <p:cNvPr id="6161" name="Rectangle 17"/>
          <p:cNvSpPr>
            <a:spLocks noChangeArrowheads="1"/>
          </p:cNvSpPr>
          <p:nvPr/>
        </p:nvSpPr>
        <p:spPr bwMode="auto">
          <a:xfrm>
            <a:off x="304800" y="2971800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- </a:t>
            </a:r>
            <a:r>
              <a:rPr lang="en-US" dirty="0" err="1" smtClean="0"/>
              <a:t>Chuyển</a:t>
            </a:r>
            <a:r>
              <a:rPr lang="en-US" dirty="0" smtClean="0"/>
              <a:t> </a:t>
            </a:r>
            <a:r>
              <a:rPr lang="en-US" dirty="0" err="1" smtClean="0"/>
              <a:t>vế</a:t>
            </a:r>
            <a:endParaRPr lang="en-US" dirty="0"/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304800" y="4114800"/>
            <a:ext cx="541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dirty="0"/>
              <a:t>- </a:t>
            </a:r>
            <a:r>
              <a:rPr lang="en-US" dirty="0" smtClean="0"/>
              <a:t>Thu </a:t>
            </a:r>
            <a:r>
              <a:rPr lang="en-US" dirty="0" err="1" smtClean="0"/>
              <a:t>gọn</a:t>
            </a:r>
            <a:r>
              <a:rPr lang="en-US" dirty="0" smtClean="0"/>
              <a:t> </a:t>
            </a:r>
            <a:r>
              <a:rPr lang="en-US" dirty="0" err="1" smtClean="0"/>
              <a:t>rồi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PT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3" name="Rectangle 19"/>
          <p:cNvSpPr>
            <a:spLocks noChangeArrowheads="1"/>
          </p:cNvSpPr>
          <p:nvPr/>
        </p:nvSpPr>
        <p:spPr bwMode="auto">
          <a:xfrm>
            <a:off x="609600" y="1685925"/>
            <a:ext cx="3810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u="sng" dirty="0" err="1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endParaRPr lang="en-US" sz="24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67" name="Text Box 23"/>
          <p:cNvSpPr txBox="1">
            <a:spLocks noChangeArrowheads="1"/>
          </p:cNvSpPr>
          <p:nvPr/>
        </p:nvSpPr>
        <p:spPr bwMode="auto">
          <a:xfrm>
            <a:off x="235961" y="1228725"/>
            <a:ext cx="287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A1A3E"/>
                </a:solidFill>
              </a:rPr>
              <a:t>  </a:t>
            </a:r>
            <a:r>
              <a:rPr lang="en-US" b="1" dirty="0" smtClean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VD 1.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PT:</a:t>
            </a:r>
            <a:r>
              <a:rPr lang="en-US" sz="28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5" name="Text Box 23"/>
          <p:cNvSpPr txBox="1">
            <a:spLocks noChangeArrowheads="1"/>
          </p:cNvSpPr>
          <p:nvPr/>
        </p:nvSpPr>
        <p:spPr bwMode="auto">
          <a:xfrm>
            <a:off x="387927" y="695980"/>
            <a:ext cx="8305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ẩn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4661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5" grpId="0"/>
      <p:bldP spid="6156" grpId="0"/>
      <p:bldP spid="6157" grpId="0"/>
      <p:bldP spid="6158" grpId="0"/>
      <p:bldP spid="6160" grpId="0"/>
      <p:bldP spid="6161" grpId="0"/>
      <p:bldP spid="6162" grpId="0"/>
      <p:bldP spid="6163" grpId="0"/>
      <p:bldP spid="6167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3"/>
          <p:cNvSpPr>
            <a:spLocks noGrp="1" noChangeArrowheads="1"/>
          </p:cNvSpPr>
          <p:nvPr>
            <p:ph type="title" sz="quarter"/>
          </p:nvPr>
        </p:nvSpPr>
        <p:spPr>
          <a:xfrm>
            <a:off x="304800" y="353824"/>
            <a:ext cx="8534400" cy="892552"/>
          </a:xfrm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 dirty="0" smtClean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400" b="1" dirty="0" smtClean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b="1" dirty="0" smtClean="0">
              <a:solidFill>
                <a:srgbClr val="00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757488" y="911225"/>
            <a:ext cx="370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2x - (3 - 5x) =  4( x+3)</a:t>
            </a:r>
          </a:p>
        </p:txBody>
      </p:sp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285750" y="914400"/>
            <a:ext cx="2876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0A1A3E"/>
                </a:solidFill>
              </a:rPr>
              <a:t>  </a:t>
            </a:r>
            <a:r>
              <a:rPr lang="en-US" b="1" dirty="0" smtClean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VD 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</a:t>
            </a: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ải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PT:</a:t>
            </a:r>
            <a:r>
              <a:rPr lang="en-US" sz="2800" b="1" dirty="0">
                <a:solidFill>
                  <a:srgbClr val="00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2095500" y="2286000"/>
            <a:ext cx="3886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2x - 3 + 5x = 4x + 12</a:t>
            </a:r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2070100" y="2819400"/>
            <a:ext cx="3810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2x+ 5x - 4x = 12 + 3</a:t>
            </a:r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3556000" y="3743325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x = 5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990600" y="1690688"/>
            <a:ext cx="990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22" name="Content Placeholder 21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581150" y="2947988"/>
          <a:ext cx="374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3" imgW="200010" imgH="133196" progId="Equation.3">
                  <p:embed/>
                </p:oleObj>
              </mc:Choice>
              <mc:Fallback>
                <p:oleObj name="Equation" r:id="rId3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150" y="2947988"/>
                        <a:ext cx="3746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3327400" y="3276600"/>
            <a:ext cx="152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/>
              <a:t>3x = 15</a:t>
            </a:r>
          </a:p>
        </p:txBody>
      </p:sp>
      <p:graphicFrame>
        <p:nvGraphicFramePr>
          <p:cNvPr id="24" name="Content Placeholder 23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6550" y="3505200"/>
          <a:ext cx="374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5" imgW="200010" imgH="133196" progId="Equation.3">
                  <p:embed/>
                </p:oleObj>
              </mc:Choice>
              <mc:Fallback>
                <p:oleObj name="Equation" r:id="rId5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505200"/>
                        <a:ext cx="374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Content Placeholder 24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06550" y="3932238"/>
          <a:ext cx="374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6" imgW="200010" imgH="133196" progId="Equation.3">
                  <p:embed/>
                </p:oleObj>
              </mc:Choice>
              <mc:Fallback>
                <p:oleObj name="Equation" r:id="rId6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3932238"/>
                        <a:ext cx="3746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>
            <a:spLocks noChangeArrowheads="1"/>
          </p:cNvSpPr>
          <p:nvPr/>
        </p:nvSpPr>
        <p:spPr bwMode="auto">
          <a:xfrm>
            <a:off x="2085975" y="1676400"/>
            <a:ext cx="37052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/>
              <a:t>2x - (3 - 5x) =  4( x+3)</a:t>
            </a:r>
          </a:p>
        </p:txBody>
      </p:sp>
      <p:graphicFrame>
        <p:nvGraphicFramePr>
          <p:cNvPr id="33" name="Content Placeholder 32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1619250" y="2478088"/>
          <a:ext cx="374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7" imgW="200010" imgH="133196" progId="Equation.3">
                  <p:embed/>
                </p:oleObj>
              </mc:Choice>
              <mc:Fallback>
                <p:oleObj name="Equation" r:id="rId7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2478088"/>
                        <a:ext cx="3746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3425" y="4572000"/>
            <a:ext cx="6276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Time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PT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x = 5</a:t>
            </a:r>
          </a:p>
        </p:txBody>
      </p:sp>
    </p:spTree>
    <p:extLst>
      <p:ext uri="{BB962C8B-B14F-4D97-AF65-F5344CB8AC3E}">
        <p14:creationId xmlns:p14="http://schemas.microsoft.com/office/powerpoint/2010/main" val="65851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7" grpId="0"/>
      <p:bldP spid="18" grpId="0"/>
      <p:bldP spid="20" grpId="0"/>
      <p:bldP spid="21" grpId="0"/>
      <p:bldP spid="23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304800" y="990600"/>
            <a:ext cx="3810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dirty="0">
                <a:solidFill>
                  <a:srgbClr val="0A1A3E"/>
                </a:solidFill>
              </a:rPr>
              <a:t>  </a:t>
            </a:r>
            <a:r>
              <a:rPr lang="en-US" b="1" dirty="0" smtClean="0">
                <a:solidFill>
                  <a:srgbClr val="0A1A3E"/>
                </a:solidFill>
              </a:rPr>
              <a:t>VD 3 </a:t>
            </a:r>
            <a:r>
              <a:rPr lang="en-US" b="1" dirty="0">
                <a:solidFill>
                  <a:srgbClr val="0A1A3E"/>
                </a:solidFill>
              </a:rPr>
              <a:t>. </a:t>
            </a:r>
            <a:r>
              <a:rPr lang="en-US" b="1" dirty="0" err="1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b="1" dirty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b="1" dirty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b="1" dirty="0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8195" name="Object 9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4" name="Equation" r:id="rId3" imgW="114151" imgH="215619" progId="Equation.3">
                  <p:embed/>
                </p:oleObj>
              </mc:Choice>
              <mc:Fallback>
                <p:oleObj name="Equation" r:id="rId3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5" name="Equation" r:id="rId5" imgW="114151" imgH="215619" progId="Equation.3">
                  <p:embed/>
                </p:oleObj>
              </mc:Choice>
              <mc:Fallback>
                <p:oleObj name="Equation" r:id="rId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11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" name="Equation" r:id="rId6" imgW="114151" imgH="215619" progId="Equation.3">
                  <p:embed/>
                </p:oleObj>
              </mc:Choice>
              <mc:Fallback>
                <p:oleObj name="Equation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12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7" name="Equation" r:id="rId7" imgW="114151" imgH="215619" progId="Equation.3">
                  <p:embed/>
                </p:oleObj>
              </mc:Choice>
              <mc:Fallback>
                <p:oleObj name="Equation" r:id="rId7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13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8" name="Equation" r:id="rId8" imgW="114151" imgH="215619" progId="Equation.3">
                  <p:embed/>
                </p:oleObj>
              </mc:Choice>
              <mc:Fallback>
                <p:oleObj name="Equation" r:id="rId8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0" name="Object 14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9" name="Equation" r:id="rId9" imgW="114151" imgH="215619" progId="Equation.3">
                  <p:embed/>
                </p:oleObj>
              </mc:Choice>
              <mc:Fallback>
                <p:oleObj name="Equation" r:id="rId9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15"/>
          <p:cNvGraphicFramePr>
            <a:graphicFrameLocks noChangeAspect="1"/>
          </p:cNvGraphicFramePr>
          <p:nvPr/>
        </p:nvGraphicFramePr>
        <p:xfrm>
          <a:off x="4800600" y="13398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0" name="Equation" r:id="rId10" imgW="114151" imgH="215619" progId="Equation.3">
                  <p:embed/>
                </p:oleObj>
              </mc:Choice>
              <mc:Fallback>
                <p:oleObj name="Equation" r:id="rId10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3398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5" name="Object 17"/>
          <p:cNvGraphicFramePr>
            <a:graphicFrameLocks noChangeAspect="1"/>
          </p:cNvGraphicFramePr>
          <p:nvPr/>
        </p:nvGraphicFramePr>
        <p:xfrm>
          <a:off x="2398713" y="1676400"/>
          <a:ext cx="343217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Equation" r:id="rId11" imgW="2162209" imgH="371680" progId="Equation.3">
                  <p:embed/>
                </p:oleObj>
              </mc:Choice>
              <mc:Fallback>
                <p:oleObj name="Equation" r:id="rId11" imgW="2162209" imgH="371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8713" y="1676400"/>
                        <a:ext cx="3432175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152400" y="1509713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Giải:</a:t>
            </a:r>
          </a:p>
        </p:txBody>
      </p:sp>
      <p:graphicFrame>
        <p:nvGraphicFramePr>
          <p:cNvPr id="42" name="Object 39"/>
          <p:cNvGraphicFramePr>
            <a:graphicFrameLocks noChangeAspect="1"/>
          </p:cNvGraphicFramePr>
          <p:nvPr/>
        </p:nvGraphicFramePr>
        <p:xfrm>
          <a:off x="4038600" y="971550"/>
          <a:ext cx="2878138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2" name="Equation" r:id="rId13" imgW="1803400" imgH="508000" progId="Equation.DSMT4">
                  <p:embed/>
                </p:oleObj>
              </mc:Choice>
              <mc:Fallback>
                <p:oleObj name="Equation" r:id="rId13" imgW="1803400" imgH="508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971550"/>
                        <a:ext cx="2878138" cy="704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40"/>
          <p:cNvGraphicFramePr>
            <a:graphicFrameLocks noChangeAspect="1"/>
          </p:cNvGraphicFramePr>
          <p:nvPr/>
        </p:nvGraphicFramePr>
        <p:xfrm>
          <a:off x="2438400" y="2590800"/>
          <a:ext cx="2755900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3" name="Equation" r:id="rId15" imgW="2070100" imgH="203200" progId="Equation.DSMT4">
                  <p:embed/>
                </p:oleObj>
              </mc:Choice>
              <mc:Fallback>
                <p:oleObj name="Equation" r:id="rId15" imgW="207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0"/>
                        <a:ext cx="2755900" cy="271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Object 41"/>
          <p:cNvGraphicFramePr>
            <a:graphicFrameLocks noChangeAspect="1"/>
          </p:cNvGraphicFramePr>
          <p:nvPr/>
        </p:nvGraphicFramePr>
        <p:xfrm>
          <a:off x="2514600" y="3200400"/>
          <a:ext cx="2667000" cy="261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4" name="Equation" r:id="rId17" imgW="2070100" imgH="203200" progId="Equation.DSMT4">
                  <p:embed/>
                </p:oleObj>
              </mc:Choice>
              <mc:Fallback>
                <p:oleObj name="Equation" r:id="rId17" imgW="2070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200400"/>
                        <a:ext cx="2667000" cy="261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Object 42"/>
          <p:cNvGraphicFramePr>
            <a:graphicFrameLocks noChangeAspect="1"/>
          </p:cNvGraphicFramePr>
          <p:nvPr/>
        </p:nvGraphicFramePr>
        <p:xfrm>
          <a:off x="2590800" y="3733800"/>
          <a:ext cx="1905000" cy="269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19" imgW="1435100" imgH="203200" progId="Equation.DSMT4">
                  <p:embed/>
                </p:oleObj>
              </mc:Choice>
              <mc:Fallback>
                <p:oleObj name="Equation" r:id="rId19" imgW="143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33800"/>
                        <a:ext cx="1905000" cy="269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Grp="1" noChangeAspect="1"/>
          </p:cNvGraphicFramePr>
          <p:nvPr/>
        </p:nvGraphicFramePr>
        <p:xfrm>
          <a:off x="1847850" y="2616200"/>
          <a:ext cx="374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21" imgW="200010" imgH="133196" progId="Equation.3">
                  <p:embed/>
                </p:oleObj>
              </mc:Choice>
              <mc:Fallback>
                <p:oleObj name="Equation" r:id="rId21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616200"/>
                        <a:ext cx="374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Grp="1" noChangeAspect="1"/>
          </p:cNvGraphicFramePr>
          <p:nvPr/>
        </p:nvGraphicFramePr>
        <p:xfrm>
          <a:off x="1835150" y="3200400"/>
          <a:ext cx="374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23" imgW="200010" imgH="133196" progId="Equation.3">
                  <p:embed/>
                </p:oleObj>
              </mc:Choice>
              <mc:Fallback>
                <p:oleObj name="Equation" r:id="rId23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3200400"/>
                        <a:ext cx="374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Grp="1" noChangeAspect="1"/>
          </p:cNvGraphicFramePr>
          <p:nvPr/>
        </p:nvGraphicFramePr>
        <p:xfrm>
          <a:off x="1828800" y="3733800"/>
          <a:ext cx="374650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24" imgW="200010" imgH="133196" progId="Equation.3">
                  <p:embed/>
                </p:oleObj>
              </mc:Choice>
              <mc:Fallback>
                <p:oleObj name="Equation" r:id="rId24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733800"/>
                        <a:ext cx="374650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1219200" y="4267200"/>
            <a:ext cx="518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0A1A3E"/>
                </a:solidFill>
              </a:rPr>
              <a:t>  </a:t>
            </a:r>
            <a:r>
              <a:rPr lang="en-US" sz="2800" b="1">
                <a:solidFill>
                  <a:srgbClr val="0A1A3E"/>
                </a:solidFill>
                <a:latin typeface="Times New Roman" pitchFamily="18" charset="0"/>
                <a:cs typeface="Times New Roman" pitchFamily="18" charset="0"/>
              </a:rPr>
              <a:t>Vậy nghiệm của PT là x = 1</a:t>
            </a:r>
            <a:endParaRPr lang="en-US" b="1">
              <a:solidFill>
                <a:srgbClr val="0A1A3E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20"/>
          <p:cNvGraphicFramePr>
            <a:graphicFrameLocks noGrp="1" noChangeAspect="1"/>
          </p:cNvGraphicFramePr>
          <p:nvPr/>
        </p:nvGraphicFramePr>
        <p:xfrm>
          <a:off x="1835150" y="1804988"/>
          <a:ext cx="374650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25" imgW="200010" imgH="133196" progId="Equation.3">
                  <p:embed/>
                </p:oleObj>
              </mc:Choice>
              <mc:Fallback>
                <p:oleObj name="Equation" r:id="rId25" imgW="200010" imgH="133196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04988"/>
                        <a:ext cx="374650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1219200" y="1600200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7239000" y="1076325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(1)</a:t>
            </a:r>
          </a:p>
        </p:txBody>
      </p:sp>
    </p:spTree>
    <p:extLst>
      <p:ext uri="{BB962C8B-B14F-4D97-AF65-F5344CB8AC3E}">
        <p14:creationId xmlns:p14="http://schemas.microsoft.com/office/powerpoint/2010/main" val="38681614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  <p:bldP spid="7193" grpId="0"/>
      <p:bldP spid="24" grpId="0"/>
      <p:bldP spid="25" grpId="0"/>
      <p:bldP spid="2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1107</Words>
  <Application>Microsoft Office PowerPoint</Application>
  <PresentationFormat>On-screen Show (4:3)</PresentationFormat>
  <Paragraphs>166</Paragraphs>
  <Slides>21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Bài tập: Giải phương trình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quangnhiemcomputer</dc:creator>
  <cp:lastModifiedBy>quangnhiemcomputer</cp:lastModifiedBy>
  <cp:revision>11</cp:revision>
  <dcterms:created xsi:type="dcterms:W3CDTF">2020-05-10T14:22:35Z</dcterms:created>
  <dcterms:modified xsi:type="dcterms:W3CDTF">2020-06-04T15:10:17Z</dcterms:modified>
</cp:coreProperties>
</file>