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8" r:id="rId3"/>
    <p:sldId id="257" r:id="rId4"/>
    <p:sldId id="274" r:id="rId5"/>
    <p:sldId id="259" r:id="rId6"/>
    <p:sldId id="260" r:id="rId7"/>
    <p:sldId id="261" r:id="rId8"/>
    <p:sldId id="273" r:id="rId9"/>
    <p:sldId id="271" r:id="rId10"/>
    <p:sldId id="263" r:id="rId11"/>
    <p:sldId id="269" r:id="rId12"/>
    <p:sldId id="264"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42.wmf"/><Relationship Id="rId7" Type="http://schemas.openxmlformats.org/officeDocument/2006/relationships/image" Target="../media/image37.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36.wmf"/><Relationship Id="rId5" Type="http://schemas.openxmlformats.org/officeDocument/2006/relationships/image" Target="../media/image44.wmf"/><Relationship Id="rId10" Type="http://schemas.openxmlformats.org/officeDocument/2006/relationships/image" Target="../media/image45.wmf"/><Relationship Id="rId4" Type="http://schemas.openxmlformats.org/officeDocument/2006/relationships/image" Target="../media/image43.wmf"/><Relationship Id="rId9"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27AAF-B172-4830-8036-F9917CA9F16F}" type="datetimeFigureOut">
              <a:rPr lang="en-US" smtClean="0"/>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D55FC-0C41-4BF1-95FB-118C07B8BFA5}" type="slidenum">
              <a:rPr lang="en-US" smtClean="0"/>
              <a:t>‹#›</a:t>
            </a:fld>
            <a:endParaRPr lang="en-US"/>
          </a:p>
        </p:txBody>
      </p:sp>
    </p:spTree>
    <p:extLst>
      <p:ext uri="{BB962C8B-B14F-4D97-AF65-F5344CB8AC3E}">
        <p14:creationId xmlns:p14="http://schemas.microsoft.com/office/powerpoint/2010/main" val="125720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F6BBEB-8B77-4EC1-9057-FBC35B55AF68}" type="slidenum">
              <a:rPr lang="en-US" altLang="en-US" smtClean="0"/>
              <a:pPr/>
              <a:t>6</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F67416-0A25-4D01-9AE6-B434C6DDE321}" type="slidenum">
              <a:rPr lang="en-US" altLang="en-US" smtClean="0"/>
              <a:pPr/>
              <a:t>7</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66C1BA-58A6-4976-8BD7-E20FAA8878DA}" type="slidenum">
              <a:rPr lang="en-US" altLang="en-US" smtClean="0"/>
              <a:pPr/>
              <a:t>8</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82F9E-55B5-443F-9101-46DE3B06790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123578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2F9E-55B5-443F-9101-46DE3B06790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404082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2F9E-55B5-443F-9101-46DE3B06790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799272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A286F97D-8124-4E8C-BBA7-EE969BE2D5DE}" type="datetime1">
              <a:rPr lang="en-US" altLang="en-US"/>
              <a:pPr/>
              <a:t>6/4/2020</a:t>
            </a:fld>
            <a:endParaRPr lang="en-US" sz="1800">
              <a:solidFill>
                <a:schemeClr val="tx1"/>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9AED3EA3-2EE9-4A0C-9853-BEC1CD1FDB2A}" type="slidenum">
              <a:rPr lang="en-US" altLang="en-US"/>
              <a:pPr/>
              <a:t>‹#›</a:t>
            </a:fld>
            <a:endParaRPr lang="en-US" sz="1800">
              <a:solidFill>
                <a:schemeClr val="tx1"/>
              </a:solidFill>
            </a:endParaRPr>
          </a:p>
        </p:txBody>
      </p:sp>
    </p:spTree>
    <p:extLst>
      <p:ext uri="{BB962C8B-B14F-4D97-AF65-F5344CB8AC3E}">
        <p14:creationId xmlns:p14="http://schemas.microsoft.com/office/powerpoint/2010/main" val="158001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760789-4246-4BC9-A1A5-76C0BC62C33F}" type="slidenum">
              <a:rPr lang="en-US"/>
              <a:pPr>
                <a:defRPr/>
              </a:pPr>
              <a:t>‹#›</a:t>
            </a:fld>
            <a:endParaRPr lang="en-US"/>
          </a:p>
        </p:txBody>
      </p:sp>
    </p:spTree>
    <p:extLst>
      <p:ext uri="{BB962C8B-B14F-4D97-AF65-F5344CB8AC3E}">
        <p14:creationId xmlns:p14="http://schemas.microsoft.com/office/powerpoint/2010/main" val="23628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2F9E-55B5-443F-9101-46DE3B06790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242667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82F9E-55B5-443F-9101-46DE3B067903}"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82099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82F9E-55B5-443F-9101-46DE3B06790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70811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82F9E-55B5-443F-9101-46DE3B067903}"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90995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82F9E-55B5-443F-9101-46DE3B067903}"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426108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82F9E-55B5-443F-9101-46DE3B067903}"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410666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82F9E-55B5-443F-9101-46DE3B06790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213226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82F9E-55B5-443F-9101-46DE3B067903}"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3B152-C9D5-4834-9F66-B20CD12BB684}" type="slidenum">
              <a:rPr lang="en-US" smtClean="0"/>
              <a:t>‹#›</a:t>
            </a:fld>
            <a:endParaRPr lang="en-US"/>
          </a:p>
        </p:txBody>
      </p:sp>
    </p:spTree>
    <p:extLst>
      <p:ext uri="{BB962C8B-B14F-4D97-AF65-F5344CB8AC3E}">
        <p14:creationId xmlns:p14="http://schemas.microsoft.com/office/powerpoint/2010/main" val="392601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82F9E-55B5-443F-9101-46DE3B067903}" type="datetimeFigureOut">
              <a:rPr lang="en-US" smtClean="0"/>
              <a:t>6/4/2020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3B152-C9D5-4834-9F66-B20CD12BB684}" type="slidenum">
              <a:rPr lang="en-US" smtClean="0"/>
              <a:t>‹#›</a:t>
            </a:fld>
            <a:endParaRPr lang="en-US"/>
          </a:p>
        </p:txBody>
      </p:sp>
    </p:spTree>
    <p:extLst>
      <p:ext uri="{BB962C8B-B14F-4D97-AF65-F5344CB8AC3E}">
        <p14:creationId xmlns:p14="http://schemas.microsoft.com/office/powerpoint/2010/main" val="2960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50.wmf"/><Relationship Id="rId5" Type="http://schemas.openxmlformats.org/officeDocument/2006/relationships/oleObject" Target="../embeddings/oleObject32.bin"/><Relationship Id="rId4" Type="http://schemas.openxmlformats.org/officeDocument/2006/relationships/image" Target="../media/image49.wmf"/></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46.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6.wmf"/><Relationship Id="rId26" Type="http://schemas.openxmlformats.org/officeDocument/2006/relationships/image" Target="../media/image10.wmf"/><Relationship Id="rId3" Type="http://schemas.openxmlformats.org/officeDocument/2006/relationships/image" Target="../media/image11.png"/><Relationship Id="rId21" Type="http://schemas.openxmlformats.org/officeDocument/2006/relationships/oleObject" Target="../embeddings/oleObject4.bin"/><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oleObject" Target="../embeddings/oleObject2.bin"/><Relationship Id="rId25" Type="http://schemas.openxmlformats.org/officeDocument/2006/relationships/oleObject" Target="../embeddings/oleObject6.bin"/><Relationship Id="rId2" Type="http://schemas.openxmlformats.org/officeDocument/2006/relationships/slideLayout" Target="../slideLayouts/slideLayout12.xml"/><Relationship Id="rId16" Type="http://schemas.openxmlformats.org/officeDocument/2006/relationships/image" Target="../media/image5.wmf"/><Relationship Id="rId20" Type="http://schemas.openxmlformats.org/officeDocument/2006/relationships/image" Target="../media/image7.wmf"/><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9.wmf"/><Relationship Id="rId5" Type="http://schemas.openxmlformats.org/officeDocument/2006/relationships/image" Target="../media/image13.png"/><Relationship Id="rId15" Type="http://schemas.openxmlformats.org/officeDocument/2006/relationships/oleObject" Target="../embeddings/oleObject1.bin"/><Relationship Id="rId23" Type="http://schemas.openxmlformats.org/officeDocument/2006/relationships/oleObject" Target="../embeddings/oleObject5.bin"/><Relationship Id="rId28" Type="http://schemas.openxmlformats.org/officeDocument/2006/relationships/image" Target="../media/image24.png"/><Relationship Id="rId10" Type="http://schemas.openxmlformats.org/officeDocument/2006/relationships/image" Target="../media/image18.png"/><Relationship Id="rId19"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8.wmf"/><Relationship Id="rId27"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32.gif"/><Relationship Id="rId4" Type="http://schemas.openxmlformats.org/officeDocument/2006/relationships/image" Target="../media/image31.png"/><Relationship Id="rId9" Type="http://schemas.openxmlformats.org/officeDocument/2006/relationships/image" Target="../media/image3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xml"/><Relationship Id="rId7" Type="http://schemas.openxmlformats.org/officeDocument/2006/relationships/image" Target="../media/image3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oleObject" Target="../embeddings/oleObject12.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xml"/><Relationship Id="rId7" Type="http://schemas.openxmlformats.org/officeDocument/2006/relationships/image" Target="../media/image3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8.wmf"/></Relationships>
</file>

<file path=ppt/slides/_rels/slide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25.bin"/><Relationship Id="rId18" Type="http://schemas.openxmlformats.org/officeDocument/2006/relationships/oleObject" Target="../embeddings/oleObject28.bin"/><Relationship Id="rId3" Type="http://schemas.openxmlformats.org/officeDocument/2006/relationships/oleObject" Target="../embeddings/oleObject20.bin"/><Relationship Id="rId21" Type="http://schemas.openxmlformats.org/officeDocument/2006/relationships/image" Target="../media/image39.wmf"/><Relationship Id="rId7" Type="http://schemas.openxmlformats.org/officeDocument/2006/relationships/oleObject" Target="../embeddings/oleObject22.bin"/><Relationship Id="rId12" Type="http://schemas.openxmlformats.org/officeDocument/2006/relationships/image" Target="../media/image44.wmf"/><Relationship Id="rId17" Type="http://schemas.openxmlformats.org/officeDocument/2006/relationships/image" Target="../media/image37.wmf"/><Relationship Id="rId2" Type="http://schemas.openxmlformats.org/officeDocument/2006/relationships/slideLayout" Target="../slideLayouts/slideLayout1.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6.wmf"/><Relationship Id="rId23" Type="http://schemas.openxmlformats.org/officeDocument/2006/relationships/image" Target="../media/image45.wmf"/><Relationship Id="rId10" Type="http://schemas.openxmlformats.org/officeDocument/2006/relationships/image" Target="../media/image43.wmf"/><Relationship Id="rId19" Type="http://schemas.openxmlformats.org/officeDocument/2006/relationships/image" Target="../media/image38.wmf"/><Relationship Id="rId4" Type="http://schemas.openxmlformats.org/officeDocument/2006/relationships/image" Target="../media/image40.wmf"/><Relationship Id="rId9" Type="http://schemas.openxmlformats.org/officeDocument/2006/relationships/oleObject" Target="../embeddings/oleObject23.bin"/><Relationship Id="rId14" Type="http://schemas.openxmlformats.org/officeDocument/2006/relationships/oleObject" Target="../embeddings/oleObject26.bin"/><Relationship Id="rId22"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439080"/>
            <a:ext cx="38862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VnTime" pitchFamily="34" charset="0"/>
            </a:endParaRPr>
          </a:p>
        </p:txBody>
      </p:sp>
      <p:sp>
        <p:nvSpPr>
          <p:cNvPr id="13315" name="Text Box 3"/>
          <p:cNvSpPr txBox="1">
            <a:spLocks noChangeArrowheads="1"/>
          </p:cNvSpPr>
          <p:nvPr/>
        </p:nvSpPr>
        <p:spPr bwMode="auto">
          <a:xfrm>
            <a:off x="914400" y="2439080"/>
            <a:ext cx="4114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VnTime" pitchFamily="34" charset="0"/>
            </a:endParaRPr>
          </a:p>
        </p:txBody>
      </p:sp>
      <p:pic>
        <p:nvPicPr>
          <p:cNvPr id="13316" name="Picture 4"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69719"/>
            <a:ext cx="1365250" cy="14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WaterLily-02-june"/>
          <p:cNvPicPr>
            <a:picLocks noChangeAspect="1" noChangeArrowheads="1" noCrop="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2971800" y="5369719"/>
            <a:ext cx="1365250" cy="14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5369719"/>
            <a:ext cx="1365250" cy="14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5369719"/>
            <a:ext cx="1365250" cy="148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WordArt 8"/>
          <p:cNvSpPr>
            <a:spLocks noChangeArrowheads="1" noChangeShapeType="1" noTextEdit="1"/>
          </p:cNvSpPr>
          <p:nvPr/>
        </p:nvSpPr>
        <p:spPr bwMode="auto">
          <a:xfrm>
            <a:off x="2209800" y="4799920"/>
            <a:ext cx="4572000" cy="91508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a:cs typeface="Times New Roman"/>
              </a:rPr>
              <a:t>ĐẠI SỐ 9</a:t>
            </a:r>
            <a:endParaRPr lang="en-US" sz="3600" kern="10" dirty="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a:cs typeface="Times New Roman"/>
            </a:endParaRPr>
          </a:p>
          <a:p>
            <a:pPr algn="ct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Giáo</a:t>
            </a:r>
            <a:r>
              <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viên</a:t>
            </a:r>
            <a:r>
              <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Võ</a:t>
            </a:r>
            <a:r>
              <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Thị</a:t>
            </a:r>
            <a:r>
              <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Mỹ</a:t>
            </a:r>
            <a:r>
              <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 </a:t>
            </a:r>
            <a:r>
              <a:rPr lang="en-US" sz="3600" kern="10" dirty="0" err="1">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Nhân</a:t>
            </a:r>
            <a:endParaRPr lang="en-US" sz="3600" kern="10" dirty="0">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endParaRPr>
          </a:p>
          <a:p>
            <a:pPr algn="ctr"/>
            <a:endParaRPr lang="en-US" sz="3600" kern="10" dirty="0" smtClean="0">
              <a:ln w="9525">
                <a:solidFill>
                  <a:srgbClr val="0000FF"/>
                </a:solidFill>
                <a:round/>
                <a:headEnd/>
                <a:tailEnd/>
              </a:ln>
              <a:gradFill rotWithShape="1">
                <a:gsLst>
                  <a:gs pos="0">
                    <a:srgbClr val="006600"/>
                  </a:gs>
                  <a:gs pos="50000">
                    <a:srgbClr val="FF0000"/>
                  </a:gs>
                  <a:gs pos="100000">
                    <a:srgbClr val="006600"/>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43017" name="WordArt 9"/>
          <p:cNvSpPr>
            <a:spLocks noChangeArrowheads="1" noChangeShapeType="1" noTextEdit="1"/>
          </p:cNvSpPr>
          <p:nvPr/>
        </p:nvSpPr>
        <p:spPr bwMode="auto">
          <a:xfrm>
            <a:off x="1752600" y="1447461"/>
            <a:ext cx="6019800" cy="7162459"/>
          </a:xfrm>
          <a:prstGeom prst="rect">
            <a:avLst/>
          </a:prstGeom>
        </p:spPr>
        <p:txBody>
          <a:bodyPr spcFirstLastPara="1" wrap="none" fromWordArt="1">
            <a:prstTxWarp prst="textArchUp">
              <a:avLst>
                <a:gd name="adj" fmla="val 10800004"/>
              </a:avLst>
            </a:prstTxWarp>
          </a:bodyPr>
          <a:lstStyle/>
          <a:p>
            <a:pPr algn="ctr"/>
            <a:r>
              <a:rPr lang="en-US" sz="4800" kern="10" dirty="0" err="1">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chµo</a:t>
            </a:r>
            <a:r>
              <a:rPr lang="en-US" sz="48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 </a:t>
            </a:r>
            <a:r>
              <a:rPr lang="en-US" sz="4800" kern="10" dirty="0" err="1">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mõng</a:t>
            </a:r>
            <a:r>
              <a:rPr lang="en-US" sz="48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 </a:t>
            </a:r>
            <a:r>
              <a:rPr lang="en-US" sz="4800" kern="10" dirty="0" err="1">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c¸c</a:t>
            </a:r>
            <a:r>
              <a:rPr lang="en-US" sz="48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 EM HỌC SINH THAM DỰ </a:t>
            </a:r>
            <a:r>
              <a:rPr lang="en-US" sz="4800" kern="10" dirty="0" err="1">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TiẾT</a:t>
            </a:r>
            <a:r>
              <a:rPr lang="en-US" sz="4800" kern="1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VnBahamasBH"/>
              </a:rPr>
              <a:t> HỌC</a:t>
            </a:r>
          </a:p>
        </p:txBody>
      </p:sp>
      <p:pic>
        <p:nvPicPr>
          <p:cNvPr id="43019" name="ELPH3090.wav">
            <a:hlinkClick r:id="" action="ppaction://media"/>
          </p:cNvPr>
          <p:cNvPicPr>
            <a:picLocks noRot="1" noChangeAspect="1" noChangeArrowheads="1"/>
          </p:cNvPicPr>
          <p:nvPr>
            <a:wavAudioFile r:embed="rId1" name="ELPHRG01.wav"/>
          </p:nvPr>
        </p:nvPicPr>
        <p:blipFill>
          <a:blip r:embed="rId4">
            <a:extLst>
              <a:ext uri="{28A0092B-C50C-407E-A947-70E740481C1C}">
                <a14:useLocalDpi xmlns:a14="http://schemas.microsoft.com/office/drawing/2010/main" val="0"/>
              </a:ext>
            </a:extLst>
          </a:blip>
          <a:srcRect/>
          <a:stretch>
            <a:fillRect/>
          </a:stretch>
        </p:blipFill>
        <p:spPr bwMode="auto">
          <a:xfrm>
            <a:off x="4419600" y="4344081"/>
            <a:ext cx="304800" cy="3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1365250" cy="148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4920"/>
            <a:ext cx="1365250" cy="148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0"/>
            <a:ext cx="1365250" cy="148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00" y="-6803"/>
            <a:ext cx="2628900" cy="35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30938" y="535101"/>
            <a:ext cx="3429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1" descr="book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025" y="2413568"/>
            <a:ext cx="32718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62589" y="5467528"/>
            <a:ext cx="2974974" cy="461665"/>
          </a:xfrm>
          <a:prstGeom prst="rect">
            <a:avLst/>
          </a:prstGeom>
          <a:noFill/>
        </p:spPr>
        <p:txBody>
          <a:bodyPr wrap="square" rtlCol="0">
            <a:spAutoFit/>
          </a:bodyPr>
          <a:lstStyle/>
          <a:p>
            <a:r>
              <a:rPr lang="en-US" sz="2400" b="1" kern="10" dirty="0" err="1">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Thời</a:t>
            </a:r>
            <a:r>
              <a:rPr lang="en-US" sz="2400" b="1" kern="10" dirty="0">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 </a:t>
            </a:r>
            <a:r>
              <a:rPr lang="en-US" sz="2400" b="1" kern="10" dirty="0" err="1">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gian</a:t>
            </a:r>
            <a:r>
              <a:rPr lang="en-US" sz="2400" b="1" kern="10" dirty="0">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 </a:t>
            </a:r>
            <a:r>
              <a:rPr lang="en-US" sz="2400" b="1" kern="10" dirty="0" err="1">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nghỉ</a:t>
            </a:r>
            <a:r>
              <a:rPr lang="en-US" sz="2400" b="1" kern="10" dirty="0">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 </a:t>
            </a:r>
            <a:r>
              <a:rPr lang="en-US" sz="2400" b="1" kern="10" dirty="0" err="1">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Covid</a:t>
            </a:r>
            <a:r>
              <a:rPr lang="en-US" sz="2400" b="1" kern="10" dirty="0">
                <a:ln w="9525">
                  <a:solidFill>
                    <a:schemeClr val="bg1"/>
                  </a:solidFill>
                  <a:round/>
                  <a:headEnd/>
                  <a:tailEnd/>
                </a:ln>
                <a:solidFill>
                  <a:srgbClr val="FF0000"/>
                </a:solidFill>
                <a:effectLst>
                  <a:outerShdw dist="53882" dir="2700000" algn="ctr" rotWithShape="0">
                    <a:srgbClr val="9999FF">
                      <a:alpha val="79999"/>
                    </a:srgbClr>
                  </a:outerShdw>
                </a:effectLst>
                <a:latin typeface="Times New Roman"/>
                <a:cs typeface="Times New Roman"/>
              </a:rPr>
              <a:t> </a:t>
            </a:r>
            <a:endParaRPr lang="en-US" sz="2400" dirty="0">
              <a:solidFill>
                <a:srgbClr val="FF0000"/>
              </a:solidFill>
            </a:endParaRPr>
          </a:p>
        </p:txBody>
      </p:sp>
    </p:spTree>
    <p:extLst>
      <p:ext uri="{BB962C8B-B14F-4D97-AF65-F5344CB8AC3E}">
        <p14:creationId xmlns:p14="http://schemas.microsoft.com/office/powerpoint/2010/main" val="1477331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childTnLst>
                                    <p:animClr clrSpc="hsl" dir="cw">
                                      <p:cBhvr override="childStyle">
                                        <p:cTn id="6" dur="500" fill="hold"/>
                                        <p:tgtEl>
                                          <p:spTgt spid="43016"/>
                                        </p:tgtEl>
                                        <p:attrNameLst>
                                          <p:attrName>style.color</p:attrName>
                                        </p:attrNameLst>
                                      </p:cBhvr>
                                      <p:by>
                                        <p:hsl h="7200000" s="0" l="0"/>
                                      </p:by>
                                    </p:animClr>
                                    <p:animClr clrSpc="hsl" dir="cw">
                                      <p:cBhvr>
                                        <p:cTn id="7" dur="500" fill="hold"/>
                                        <p:tgtEl>
                                          <p:spTgt spid="43016"/>
                                        </p:tgtEl>
                                        <p:attrNameLst>
                                          <p:attrName>fillcolor</p:attrName>
                                        </p:attrNameLst>
                                      </p:cBhvr>
                                      <p:by>
                                        <p:hsl h="7200000" s="0" l="0"/>
                                      </p:by>
                                    </p:animClr>
                                    <p:animClr clrSpc="hsl" dir="cw">
                                      <p:cBhvr>
                                        <p:cTn id="8" dur="500" fill="hold"/>
                                        <p:tgtEl>
                                          <p:spTgt spid="43016"/>
                                        </p:tgtEl>
                                        <p:attrNameLst>
                                          <p:attrName>stroke.color</p:attrName>
                                        </p:attrNameLst>
                                      </p:cBhvr>
                                      <p:by>
                                        <p:hsl h="7200000" s="0" l="0"/>
                                      </p:by>
                                    </p:animClr>
                                    <p:set>
                                      <p:cBhvr>
                                        <p:cTn id="9" dur="500" fill="hold"/>
                                        <p:tgtEl>
                                          <p:spTgt spid="43016"/>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43017"/>
                                        </p:tgtEl>
                                        <p:attrNameLst>
                                          <p:attrName>style.color</p:attrName>
                                        </p:attrNameLst>
                                      </p:cBhvr>
                                      <p:by>
                                        <p:hsl h="7200000" s="0" l="0"/>
                                      </p:by>
                                    </p:animClr>
                                    <p:animClr clrSpc="hsl" dir="cw">
                                      <p:cBhvr>
                                        <p:cTn id="12" dur="500" fill="hold"/>
                                        <p:tgtEl>
                                          <p:spTgt spid="43017"/>
                                        </p:tgtEl>
                                        <p:attrNameLst>
                                          <p:attrName>fillcolor</p:attrName>
                                        </p:attrNameLst>
                                      </p:cBhvr>
                                      <p:by>
                                        <p:hsl h="7200000" s="0" l="0"/>
                                      </p:by>
                                    </p:animClr>
                                    <p:animClr clrSpc="hsl" dir="cw">
                                      <p:cBhvr>
                                        <p:cTn id="13" dur="500" fill="hold"/>
                                        <p:tgtEl>
                                          <p:spTgt spid="43017"/>
                                        </p:tgtEl>
                                        <p:attrNameLst>
                                          <p:attrName>stroke.color</p:attrName>
                                        </p:attrNameLst>
                                      </p:cBhvr>
                                      <p:by>
                                        <p:hsl h="7200000" s="0" l="0"/>
                                      </p:by>
                                    </p:animClr>
                                    <p:set>
                                      <p:cBhvr>
                                        <p:cTn id="14" dur="500" fill="hold"/>
                                        <p:tgtEl>
                                          <p:spTgt spid="430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301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3992" fill="hold"/>
                                        <p:tgtEl>
                                          <p:spTgt spid="43019"/>
                                        </p:tgtEl>
                                      </p:cBhvr>
                                    </p:cmd>
                                  </p:childTnLst>
                                </p:cTn>
                              </p:par>
                            </p:childTnLst>
                          </p:cTn>
                        </p:par>
                      </p:childTnLst>
                    </p:cTn>
                  </p:par>
                </p:childTnLst>
              </p:cTn>
              <p:nextCondLst>
                <p:cond evt="onClick" delay="0">
                  <p:tgtEl>
                    <p:spTgt spid="43019"/>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43019"/>
                </p:tgtEl>
              </p:cMediaNode>
            </p:audio>
          </p:childTnLst>
        </p:cTn>
      </p:par>
    </p:tnLst>
    <p:bldLst>
      <p:bldP spid="43016" grpId="0" animBg="1"/>
      <p:bldP spid="430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sz="quarter"/>
          </p:nvPr>
        </p:nvSpPr>
        <p:spPr>
          <a:xfrm>
            <a:off x="800948" y="609600"/>
            <a:ext cx="7618303" cy="769441"/>
          </a:xfrm>
          <a:prstGeom prst="rect">
            <a:avLst/>
          </a:prstGeom>
        </p:spPr>
        <p:txBody>
          <a:bodyPr wrap="none">
            <a:spAutoFit/>
          </a:bodyPr>
          <a:lstStyle/>
          <a:p>
            <a:r>
              <a:rPr lang="en-US" b="1" dirty="0" smtClean="0">
                <a:solidFill>
                  <a:srgbClr val="FF0000"/>
                </a:solidFill>
                <a:latin typeface=".VnTime" pitchFamily="34" charset="0"/>
              </a:rPr>
              <a:t>II. </a:t>
            </a:r>
            <a:r>
              <a:rPr lang="en-US" b="1" dirty="0" err="1" smtClean="0">
                <a:solidFill>
                  <a:srgbClr val="FF0000"/>
                </a:solidFill>
                <a:latin typeface="Times New Roman" pitchFamily="18" charset="0"/>
                <a:cs typeface="Times New Roman" pitchFamily="18" charset="0"/>
              </a:rPr>
              <a:t>Dạng</a:t>
            </a:r>
            <a:r>
              <a:rPr lang="en-US" b="1" dirty="0" smtClean="0">
                <a:solidFill>
                  <a:srgbClr val="FF0000"/>
                </a:solidFill>
                <a:latin typeface="Times New Roman" pitchFamily="18" charset="0"/>
                <a:cs typeface="Times New Roman" pitchFamily="18" charset="0"/>
              </a:rPr>
              <a:t> 2: </a:t>
            </a:r>
            <a:r>
              <a:rPr lang="en-US" b="1" dirty="0" err="1" smtClean="0">
                <a:solidFill>
                  <a:srgbClr val="FF0000"/>
                </a:solidFill>
                <a:latin typeface="Times New Roman" pitchFamily="18" charset="0"/>
                <a:cs typeface="Times New Roman" pitchFamily="18" charset="0"/>
              </a:rPr>
              <a:t>Toán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chuyển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động</a:t>
            </a:r>
            <a:r>
              <a:rPr lang="en-US" b="1" dirty="0" smtClean="0">
                <a:solidFill>
                  <a:srgbClr val="FF0000"/>
                </a:solidFill>
                <a:latin typeface=".VnTime" pitchFamily="34" charset="0"/>
              </a:rPr>
              <a:t> </a:t>
            </a:r>
            <a:endParaRPr lang="en-US" dirty="0">
              <a:solidFill>
                <a:srgbClr val="FF0000"/>
              </a:solidFill>
            </a:endParaRPr>
          </a:p>
        </p:txBody>
      </p:sp>
      <p:sp>
        <p:nvSpPr>
          <p:cNvPr id="9" name="TextBox 8"/>
          <p:cNvSpPr txBox="1"/>
          <p:nvPr/>
        </p:nvSpPr>
        <p:spPr>
          <a:xfrm>
            <a:off x="1066800" y="1828800"/>
            <a:ext cx="7696200" cy="3970318"/>
          </a:xfrm>
          <a:prstGeom prst="rect">
            <a:avLst/>
          </a:prstGeom>
          <a:noFill/>
        </p:spPr>
        <p:txBody>
          <a:bodyPr wrap="square" rtlCol="0">
            <a:spAutoFit/>
          </a:bodyPr>
          <a:lstStyle/>
          <a:p>
            <a:r>
              <a:rPr lang="en-US" sz="2800" dirty="0">
                <a:latin typeface=".VnBook-Antiqua" pitchFamily="34" charset="0"/>
              </a:rPr>
              <a:t>1</a:t>
            </a:r>
            <a:r>
              <a:rPr lang="en-US" sz="2800" dirty="0" smtClean="0">
                <a:latin typeface=".VnBook-Antiqua" pitchFamily="34" charset="0"/>
              </a:rPr>
              <a:t>. </a:t>
            </a:r>
          </a:p>
          <a:p>
            <a:r>
              <a:rPr lang="en-US" sz="2800" dirty="0" smtClean="0">
                <a:latin typeface=".VnBook-Antiqua" pitchFamily="34" charset="0"/>
              </a:rPr>
              <a:t>        S=</a:t>
            </a:r>
            <a:r>
              <a:rPr lang="en-US" sz="2800" dirty="0" err="1" smtClean="0">
                <a:latin typeface=".VnBook-Antiqua" pitchFamily="34" charset="0"/>
              </a:rPr>
              <a:t>vt</a:t>
            </a:r>
            <a:r>
              <a:rPr lang="en-US" sz="2800" dirty="0" smtClean="0">
                <a:latin typeface=".VnBook-Antiqua" pitchFamily="34" charset="0"/>
              </a:rPr>
              <a:t>;   V</a:t>
            </a:r>
            <a:r>
              <a:rPr lang="en-US" sz="2800" dirty="0">
                <a:latin typeface=".VnBook-Antiqua" pitchFamily="34" charset="0"/>
              </a:rPr>
              <a:t>= </a:t>
            </a:r>
            <a:r>
              <a:rPr lang="en-US" sz="2800" dirty="0" smtClean="0">
                <a:latin typeface=".VnBook-Antiqua" pitchFamily="34" charset="0"/>
              </a:rPr>
              <a:t>S:t;   </a:t>
            </a:r>
            <a:r>
              <a:rPr lang="en-US" sz="2800" dirty="0">
                <a:latin typeface=".VnBook-Antiqua" pitchFamily="34" charset="0"/>
              </a:rPr>
              <a:t>T </a:t>
            </a:r>
            <a:r>
              <a:rPr lang="en-US" sz="2800" dirty="0" smtClean="0">
                <a:latin typeface=".VnBook-Antiqua" pitchFamily="34" charset="0"/>
              </a:rPr>
              <a:t>=</a:t>
            </a:r>
            <a:r>
              <a:rPr lang="en-US" sz="2800" dirty="0" err="1" smtClean="0">
                <a:latin typeface=".VnBook-Antiqua" pitchFamily="34" charset="0"/>
              </a:rPr>
              <a:t>S:v</a:t>
            </a:r>
            <a:endParaRPr lang="en-US" sz="2800" dirty="0" smtClean="0">
              <a:latin typeface=".VnBook-Antiqua" pitchFamily="34" charset="0"/>
            </a:endParaRPr>
          </a:p>
          <a:p>
            <a:r>
              <a:rPr lang="en-US" sz="2800" dirty="0" smtClean="0">
                <a:latin typeface=".VnBook-Antiqua" pitchFamily="34" charset="0"/>
              </a:rPr>
              <a:t>  </a:t>
            </a:r>
            <a:r>
              <a:rPr lang="en-US" sz="2800" dirty="0">
                <a:latin typeface=".VnBook-Antiqua" pitchFamily="34" charset="0"/>
              </a:rPr>
              <a:t>( S - </a:t>
            </a:r>
            <a:r>
              <a:rPr lang="en-US" sz="2800" dirty="0" err="1">
                <a:latin typeface=".VnBook-Antiqua" pitchFamily="34" charset="0"/>
              </a:rPr>
              <a:t>qu·ng</a:t>
            </a:r>
            <a:r>
              <a:rPr lang="en-US" sz="2800" dirty="0">
                <a:latin typeface=".VnBook-Antiqua" pitchFamily="34" charset="0"/>
              </a:rPr>
              <a:t> </a:t>
            </a:r>
            <a:r>
              <a:rPr lang="en-US" sz="2800" dirty="0" smtClean="0">
                <a:latin typeface=".VnBook-Antiqua" pitchFamily="34" charset="0"/>
              </a:rPr>
              <a:t>®­</a:t>
            </a:r>
            <a:r>
              <a:rPr lang="en-US" sz="2400" dirty="0" err="1">
                <a:latin typeface=".VnBook-Antiqua" pitchFamily="34" charset="0"/>
              </a:rPr>
              <a:t>ư</a:t>
            </a:r>
            <a:r>
              <a:rPr lang="en-US" sz="2800" dirty="0" err="1" smtClean="0">
                <a:latin typeface=".VnBook-Antiqua" pitchFamily="34" charset="0"/>
              </a:rPr>
              <a:t>êng</a:t>
            </a:r>
            <a:r>
              <a:rPr lang="en-US" sz="2800" dirty="0">
                <a:latin typeface=".VnBook-Antiqua" pitchFamily="34" charset="0"/>
              </a:rPr>
              <a:t>; </a:t>
            </a:r>
            <a:r>
              <a:rPr lang="en-US" sz="2800" dirty="0" smtClean="0">
                <a:latin typeface=".VnBook-Antiqua" pitchFamily="34" charset="0"/>
              </a:rPr>
              <a:t>v- </a:t>
            </a:r>
            <a:r>
              <a:rPr lang="en-US" sz="2800" dirty="0" err="1">
                <a:latin typeface=".VnBook-Antiqua" pitchFamily="34" charset="0"/>
              </a:rPr>
              <a:t>vËn</a:t>
            </a:r>
            <a:r>
              <a:rPr lang="en-US" sz="2800" dirty="0">
                <a:latin typeface=".VnBook-Antiqua" pitchFamily="34" charset="0"/>
              </a:rPr>
              <a:t> </a:t>
            </a:r>
            <a:r>
              <a:rPr lang="en-US" sz="2800" dirty="0" err="1">
                <a:latin typeface=".VnBook-Antiqua" pitchFamily="34" charset="0"/>
              </a:rPr>
              <a:t>tèc</a:t>
            </a:r>
            <a:r>
              <a:rPr lang="en-US" sz="2800" dirty="0">
                <a:latin typeface=".VnBook-Antiqua" pitchFamily="34" charset="0"/>
              </a:rPr>
              <a:t>; </a:t>
            </a:r>
            <a:r>
              <a:rPr lang="en-US" sz="2800" dirty="0" smtClean="0">
                <a:latin typeface=".VnBook-Antiqua" pitchFamily="34" charset="0"/>
              </a:rPr>
              <a:t>t- </a:t>
            </a:r>
            <a:r>
              <a:rPr lang="en-US" sz="2800" dirty="0" err="1">
                <a:latin typeface=".VnBook-Antiqua" pitchFamily="34" charset="0"/>
              </a:rPr>
              <a:t>thêi</a:t>
            </a:r>
            <a:r>
              <a:rPr lang="en-US" sz="2800" dirty="0">
                <a:latin typeface=".VnBook-Antiqua" pitchFamily="34" charset="0"/>
              </a:rPr>
              <a:t> </a:t>
            </a:r>
            <a:r>
              <a:rPr lang="en-US" sz="2800" dirty="0" err="1">
                <a:latin typeface=".VnBook-Antiqua" pitchFamily="34" charset="0"/>
              </a:rPr>
              <a:t>gian</a:t>
            </a:r>
            <a:r>
              <a:rPr lang="en-US" sz="2800" dirty="0">
                <a:latin typeface=".VnBook-Antiqua" pitchFamily="34" charset="0"/>
              </a:rPr>
              <a:t> </a:t>
            </a:r>
            <a:r>
              <a:rPr lang="en-US" sz="2800" dirty="0" smtClean="0">
                <a:latin typeface=".VnBook-Antiqua" pitchFamily="34" charset="0"/>
              </a:rPr>
              <a:t>)</a:t>
            </a:r>
            <a:endParaRPr lang="en-US" sz="2800" u="sng" dirty="0">
              <a:latin typeface=".VnBook-Antiqua" pitchFamily="34" charset="0"/>
            </a:endParaRPr>
          </a:p>
          <a:p>
            <a:r>
              <a:rPr lang="en-US" sz="2800" dirty="0">
                <a:latin typeface=".VnBook-Antiqua" pitchFamily="34" charset="0"/>
              </a:rPr>
              <a:t> </a:t>
            </a:r>
            <a:endParaRPr lang="en-US" sz="2800" u="sng" dirty="0">
              <a:latin typeface=".VnBook-Antiqua" pitchFamily="34" charset="0"/>
            </a:endParaRPr>
          </a:p>
          <a:p>
            <a:r>
              <a:rPr lang="en-US" sz="2800" dirty="0">
                <a:latin typeface=".VnBook-Antiqua" pitchFamily="34" charset="0"/>
              </a:rPr>
              <a:t>2</a:t>
            </a:r>
            <a:r>
              <a:rPr lang="en-US" sz="2800" dirty="0" smtClean="0">
                <a:latin typeface=".VnBook-Antiqua" pitchFamily="34" charset="0"/>
              </a:rPr>
              <a:t>. </a:t>
            </a:r>
          </a:p>
          <a:p>
            <a:r>
              <a:rPr lang="en-US" sz="2800" dirty="0" err="1" smtClean="0">
                <a:latin typeface=".VnBook-Antiqua" pitchFamily="34" charset="0"/>
              </a:rPr>
              <a:t>ChuyÓn</a:t>
            </a:r>
            <a:r>
              <a:rPr lang="en-US" sz="2800" dirty="0" smtClean="0">
                <a:latin typeface=".VnBook-Antiqua" pitchFamily="34" charset="0"/>
              </a:rPr>
              <a:t> </a:t>
            </a:r>
            <a:r>
              <a:rPr lang="en-US" sz="2800" dirty="0">
                <a:latin typeface=".VnBook-Antiqua" pitchFamily="34" charset="0"/>
              </a:rPr>
              <a:t>®</a:t>
            </a:r>
            <a:r>
              <a:rPr lang="en-US" sz="2800" dirty="0" err="1">
                <a:latin typeface=".VnBook-Antiqua" pitchFamily="34" charset="0"/>
              </a:rPr>
              <a:t>éng</a:t>
            </a:r>
            <a:r>
              <a:rPr lang="en-US" sz="2800" dirty="0">
                <a:latin typeface=".VnBook-Antiqua" pitchFamily="34" charset="0"/>
              </a:rPr>
              <a:t> </a:t>
            </a:r>
            <a:r>
              <a:rPr lang="en-US" sz="2800" dirty="0" err="1">
                <a:latin typeface=".VnBook-Antiqua" pitchFamily="34" charset="0"/>
              </a:rPr>
              <a:t>cña</a:t>
            </a:r>
            <a:r>
              <a:rPr lang="en-US" sz="2800" dirty="0">
                <a:latin typeface=".VnBook-Antiqua" pitchFamily="34" charset="0"/>
              </a:rPr>
              <a:t> </a:t>
            </a:r>
            <a:r>
              <a:rPr lang="en-US" sz="2800" dirty="0" err="1">
                <a:latin typeface=".VnBook-Antiqua" pitchFamily="34" charset="0"/>
              </a:rPr>
              <a:t>tµu</a:t>
            </a:r>
            <a:r>
              <a:rPr lang="en-US" sz="2800" dirty="0">
                <a:latin typeface=".VnBook-Antiqua" pitchFamily="34" charset="0"/>
              </a:rPr>
              <a:t>, </a:t>
            </a:r>
            <a:r>
              <a:rPr lang="en-US" sz="2800" dirty="0" err="1">
                <a:latin typeface=".VnBook-Antiqua" pitchFamily="34" charset="0"/>
              </a:rPr>
              <a:t>thuyÒn</a:t>
            </a:r>
            <a:r>
              <a:rPr lang="en-US" sz="2800" dirty="0">
                <a:latin typeface=".VnBook-Antiqua" pitchFamily="34" charset="0"/>
              </a:rPr>
              <a:t> </a:t>
            </a:r>
            <a:r>
              <a:rPr lang="en-US" sz="2800" dirty="0" err="1">
                <a:latin typeface=".VnBook-Antiqua" pitchFamily="34" charset="0"/>
              </a:rPr>
              <a:t>khi</a:t>
            </a:r>
            <a:r>
              <a:rPr lang="en-US" sz="2800" dirty="0">
                <a:latin typeface=".VnBook-Antiqua" pitchFamily="34" charset="0"/>
              </a:rPr>
              <a:t> </a:t>
            </a:r>
            <a:r>
              <a:rPr lang="en-US" sz="2800" dirty="0" err="1">
                <a:latin typeface=".VnBook-Antiqua" pitchFamily="34" charset="0"/>
              </a:rPr>
              <a:t>cã</a:t>
            </a:r>
            <a:r>
              <a:rPr lang="en-US" sz="2800" dirty="0">
                <a:latin typeface=".VnBook-Antiqua" pitchFamily="34" charset="0"/>
              </a:rPr>
              <a:t> </a:t>
            </a:r>
            <a:r>
              <a:rPr lang="en-US" sz="2800" dirty="0" err="1">
                <a:latin typeface=".VnBook-Antiqua" pitchFamily="34" charset="0"/>
              </a:rPr>
              <a:t>sù</a:t>
            </a:r>
            <a:r>
              <a:rPr lang="en-US" sz="2800" dirty="0">
                <a:latin typeface=".VnBook-Antiqua" pitchFamily="34" charset="0"/>
              </a:rPr>
              <a:t> </a:t>
            </a:r>
            <a:r>
              <a:rPr lang="en-US" sz="2800" dirty="0" err="1">
                <a:latin typeface=".VnBook-Antiqua" pitchFamily="34" charset="0"/>
              </a:rPr>
              <a:t>t¸c</a:t>
            </a:r>
            <a:r>
              <a:rPr lang="en-US" sz="2800" dirty="0">
                <a:latin typeface=".VnBook-Antiqua" pitchFamily="34" charset="0"/>
              </a:rPr>
              <a:t> ®</a:t>
            </a:r>
            <a:r>
              <a:rPr lang="en-US" sz="2800" dirty="0" err="1">
                <a:latin typeface=".VnBook-Antiqua" pitchFamily="34" charset="0"/>
              </a:rPr>
              <a:t>éng</a:t>
            </a:r>
            <a:r>
              <a:rPr lang="en-US" sz="2800" dirty="0">
                <a:latin typeface=".VnBook-Antiqua" pitchFamily="34" charset="0"/>
              </a:rPr>
              <a:t> </a:t>
            </a:r>
            <a:r>
              <a:rPr lang="en-US" sz="2800" dirty="0" err="1">
                <a:latin typeface=".VnBook-Antiqua" pitchFamily="34" charset="0"/>
              </a:rPr>
              <a:t>cña</a:t>
            </a:r>
            <a:r>
              <a:rPr lang="en-US" sz="2800" dirty="0">
                <a:latin typeface=".VnBook-Antiqua" pitchFamily="34" charset="0"/>
              </a:rPr>
              <a:t> </a:t>
            </a:r>
            <a:r>
              <a:rPr lang="en-US" sz="2800" dirty="0" err="1">
                <a:latin typeface=".VnBook-Antiqua" pitchFamily="34" charset="0"/>
              </a:rPr>
              <a:t>dßng</a:t>
            </a:r>
            <a:r>
              <a:rPr lang="en-US" sz="2800" dirty="0">
                <a:latin typeface=".VnBook-Antiqua" pitchFamily="34" charset="0"/>
              </a:rPr>
              <a:t> </a:t>
            </a:r>
            <a:r>
              <a:rPr lang="en-US" sz="2800" dirty="0" smtClean="0">
                <a:latin typeface=".VnBook-Antiqua" pitchFamily="34" charset="0"/>
              </a:rPr>
              <a:t>­</a:t>
            </a:r>
            <a:r>
              <a:rPr lang="en-US" sz="2800" dirty="0" err="1" smtClean="0">
                <a:latin typeface=".VnBook-Antiqua" pitchFamily="34" charset="0"/>
              </a:rPr>
              <a:t>n</a:t>
            </a:r>
            <a:r>
              <a:rPr lang="en-US" sz="2400" dirty="0" err="1" smtClean="0">
                <a:latin typeface=".VnBook-Antiqua" pitchFamily="34" charset="0"/>
              </a:rPr>
              <a:t>ư</a:t>
            </a:r>
            <a:r>
              <a:rPr lang="en-US" sz="2800" dirty="0" err="1" smtClean="0">
                <a:latin typeface=".VnBook-Antiqua" pitchFamily="34" charset="0"/>
              </a:rPr>
              <a:t>íc</a:t>
            </a:r>
            <a:endParaRPr lang="en-US" sz="2800" u="sng" dirty="0">
              <a:latin typeface=".VnBook-Antiqua" pitchFamily="34" charset="0"/>
            </a:endParaRPr>
          </a:p>
          <a:p>
            <a:r>
              <a:rPr lang="en-US" sz="2800" dirty="0">
                <a:latin typeface=".VnBook-Antiqua" pitchFamily="34" charset="0"/>
              </a:rPr>
              <a:t>  </a:t>
            </a:r>
            <a:r>
              <a:rPr lang="en-US" sz="2800" dirty="0" err="1">
                <a:latin typeface=".VnBook-Antiqua" pitchFamily="34" charset="0"/>
              </a:rPr>
              <a:t>V</a:t>
            </a:r>
            <a:r>
              <a:rPr lang="en-US" sz="2800" baseline="-25000" dirty="0" err="1">
                <a:latin typeface=".VnBook-Antiqua" pitchFamily="34" charset="0"/>
              </a:rPr>
              <a:t>Xu«i</a:t>
            </a:r>
            <a:r>
              <a:rPr lang="en-US" sz="2800" dirty="0">
                <a:latin typeface=".VnBook-Antiqua" pitchFamily="34" charset="0"/>
              </a:rPr>
              <a:t> = </a:t>
            </a:r>
            <a:r>
              <a:rPr lang="en-US" sz="2800" dirty="0" err="1">
                <a:latin typeface=".VnBook-Antiqua" pitchFamily="34" charset="0"/>
              </a:rPr>
              <a:t>V</a:t>
            </a:r>
            <a:r>
              <a:rPr lang="en-US" sz="2800" baseline="-25000" dirty="0" err="1">
                <a:latin typeface=".VnBook-Antiqua" pitchFamily="34" charset="0"/>
              </a:rPr>
              <a:t>Thùc</a:t>
            </a:r>
            <a:r>
              <a:rPr lang="en-US" sz="2800" dirty="0">
                <a:latin typeface=".VnBook-Antiqua" pitchFamily="34" charset="0"/>
              </a:rPr>
              <a:t> + </a:t>
            </a:r>
            <a:r>
              <a:rPr lang="en-US" sz="2800" dirty="0" err="1">
                <a:latin typeface=".VnBook-Antiqua" pitchFamily="34" charset="0"/>
              </a:rPr>
              <a:t>V</a:t>
            </a:r>
            <a:r>
              <a:rPr lang="en-US" sz="2800" baseline="-25000" dirty="0" err="1">
                <a:latin typeface=".VnBook-Antiqua" pitchFamily="34" charset="0"/>
              </a:rPr>
              <a:t>Dßng</a:t>
            </a:r>
            <a:r>
              <a:rPr lang="en-US" sz="2800" baseline="-25000" dirty="0">
                <a:latin typeface=".VnBook-Antiqua" pitchFamily="34" charset="0"/>
              </a:rPr>
              <a:t> </a:t>
            </a:r>
            <a:r>
              <a:rPr lang="en-US" sz="2800" baseline="-25000" dirty="0" err="1" smtClean="0">
                <a:latin typeface=".VnBook-Antiqua" pitchFamily="34" charset="0"/>
              </a:rPr>
              <a:t>n­</a:t>
            </a:r>
            <a:r>
              <a:rPr lang="en-US" sz="2400" baseline="-25000" dirty="0" err="1" smtClean="0">
                <a:latin typeface=".VnBook-Antiqua" pitchFamily="34" charset="0"/>
              </a:rPr>
              <a:t>ư</a:t>
            </a:r>
            <a:r>
              <a:rPr lang="en-US" sz="2800" baseline="-25000" dirty="0" err="1" smtClean="0">
                <a:latin typeface=".VnBook-Antiqua" pitchFamily="34" charset="0"/>
              </a:rPr>
              <a:t>íc</a:t>
            </a:r>
            <a:endParaRPr lang="en-US" sz="2800" u="sng" dirty="0" smtClean="0">
              <a:latin typeface=".VnBook-Antiqua" pitchFamily="34" charset="0"/>
            </a:endParaRPr>
          </a:p>
          <a:p>
            <a:r>
              <a:rPr lang="en-US" sz="2800" dirty="0" smtClean="0">
                <a:latin typeface=".VnBook-Antiqua" pitchFamily="34" charset="0"/>
              </a:rPr>
              <a:t>  </a:t>
            </a:r>
            <a:r>
              <a:rPr lang="en-US" sz="2800" dirty="0" err="1" smtClean="0">
                <a:latin typeface=".VnBook-Antiqua" pitchFamily="34" charset="0"/>
              </a:rPr>
              <a:t>V</a:t>
            </a:r>
            <a:r>
              <a:rPr lang="en-US" sz="2800" baseline="-25000" dirty="0" err="1" smtClean="0">
                <a:latin typeface=".VnBook-Antiqua" pitchFamily="34" charset="0"/>
              </a:rPr>
              <a:t>Ng</a:t>
            </a:r>
            <a:r>
              <a:rPr lang="en-US" sz="2400" baseline="-25000" dirty="0" err="1" smtClean="0">
                <a:latin typeface=".VnBook-Antiqua" pitchFamily="34" charset="0"/>
              </a:rPr>
              <a:t>ư</a:t>
            </a:r>
            <a:r>
              <a:rPr lang="en-US" sz="2800" baseline="-25000" dirty="0" err="1" smtClean="0">
                <a:latin typeface=".VnBook-Antiqua" pitchFamily="34" charset="0"/>
              </a:rPr>
              <a:t>­îc</a:t>
            </a:r>
            <a:r>
              <a:rPr lang="en-US" sz="2800" dirty="0" smtClean="0">
                <a:latin typeface=".VnBook-Antiqua" pitchFamily="34" charset="0"/>
              </a:rPr>
              <a:t> = </a:t>
            </a:r>
            <a:r>
              <a:rPr lang="en-US" sz="2800" dirty="0" err="1" smtClean="0">
                <a:latin typeface=".VnBook-Antiqua" pitchFamily="34" charset="0"/>
              </a:rPr>
              <a:t>V</a:t>
            </a:r>
            <a:r>
              <a:rPr lang="en-US" sz="2800" baseline="-25000" dirty="0" err="1" smtClean="0">
                <a:latin typeface=".VnBook-Antiqua" pitchFamily="34" charset="0"/>
              </a:rPr>
              <a:t>Thùc</a:t>
            </a:r>
            <a:r>
              <a:rPr lang="en-US" sz="2800" dirty="0" smtClean="0">
                <a:latin typeface=".VnBook-Antiqua" pitchFamily="34" charset="0"/>
              </a:rPr>
              <a:t> - </a:t>
            </a:r>
            <a:r>
              <a:rPr lang="en-US" sz="2800" dirty="0" err="1" smtClean="0">
                <a:latin typeface=".VnBook-Antiqua" pitchFamily="34" charset="0"/>
              </a:rPr>
              <a:t>V</a:t>
            </a:r>
            <a:r>
              <a:rPr lang="en-US" sz="2800" baseline="-25000" dirty="0" err="1" smtClean="0">
                <a:latin typeface=".VnBook-Antiqua" pitchFamily="34" charset="0"/>
              </a:rPr>
              <a:t>Dßng</a:t>
            </a:r>
            <a:r>
              <a:rPr lang="en-US" sz="2800" baseline="-25000" dirty="0" smtClean="0">
                <a:latin typeface=".VnBook-Antiqua" pitchFamily="34" charset="0"/>
              </a:rPr>
              <a:t> </a:t>
            </a:r>
            <a:r>
              <a:rPr lang="en-US" sz="2800" baseline="-25000" dirty="0" err="1" smtClean="0">
                <a:latin typeface=".VnBook-Antiqua" pitchFamily="34" charset="0"/>
              </a:rPr>
              <a:t>n</a:t>
            </a:r>
            <a:r>
              <a:rPr lang="en-US" sz="2400" baseline="-25000" dirty="0" err="1" smtClean="0">
                <a:latin typeface=".VnBook-Antiqua" pitchFamily="34" charset="0"/>
              </a:rPr>
              <a:t>ư­</a:t>
            </a:r>
            <a:r>
              <a:rPr lang="en-US" sz="2800" baseline="-25000" dirty="0" err="1" smtClean="0">
                <a:latin typeface=".VnBook-Antiqua" pitchFamily="34" charset="0"/>
              </a:rPr>
              <a:t>íc</a:t>
            </a:r>
            <a:endParaRPr lang="en-US" sz="2800" u="sng" dirty="0">
              <a:latin typeface=".VnBook-Antiqua" pitchFamily="34" charset="0"/>
            </a:endParaRPr>
          </a:p>
        </p:txBody>
      </p:sp>
    </p:spTree>
    <p:extLst>
      <p:ext uri="{BB962C8B-B14F-4D97-AF65-F5344CB8AC3E}">
        <p14:creationId xmlns:p14="http://schemas.microsoft.com/office/powerpoint/2010/main" val="263716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descr="Blue tissue paper"/>
          <p:cNvSpPr>
            <a:spLocks noChangeArrowheads="1"/>
          </p:cNvSpPr>
          <p:nvPr/>
        </p:nvSpPr>
        <p:spPr bwMode="auto">
          <a:xfrm>
            <a:off x="0" y="0"/>
            <a:ext cx="9144000" cy="10668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vi-VN" sz="3200" dirty="0" smtClean="0">
                <a:solidFill>
                  <a:srgbClr val="CC0000"/>
                </a:solidFill>
                <a:latin typeface="Times New Roman" pitchFamily="18" charset="0"/>
              </a:rPr>
              <a:t>GIẢI BÀI TOÁN BẰNG CÁCH </a:t>
            </a:r>
          </a:p>
          <a:p>
            <a:pPr algn="ctr" eaLnBrk="0" hangingPunct="0"/>
            <a:r>
              <a:rPr lang="vi-VN" sz="3200" dirty="0" smtClean="0">
                <a:solidFill>
                  <a:srgbClr val="CC0000"/>
                </a:solidFill>
                <a:latin typeface="Times New Roman" pitchFamily="18" charset="0"/>
              </a:rPr>
              <a:t>LẬP HỆ PHƯƠNG TRÌNH</a:t>
            </a:r>
            <a:endParaRPr lang="en-US" sz="3200" b="1" dirty="0">
              <a:solidFill>
                <a:srgbClr val="CC0000"/>
              </a:solidFill>
              <a:latin typeface="Times New Roman" pitchFamily="18" charset="0"/>
            </a:endParaRPr>
          </a:p>
        </p:txBody>
      </p:sp>
      <p:sp>
        <p:nvSpPr>
          <p:cNvPr id="29" name="Text Box 26"/>
          <p:cNvSpPr txBox="1">
            <a:spLocks noChangeArrowheads="1"/>
          </p:cNvSpPr>
          <p:nvPr/>
        </p:nvSpPr>
        <p:spPr bwMode="auto">
          <a:xfrm>
            <a:off x="-21772" y="1081314"/>
            <a:ext cx="914399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u="sng" dirty="0" err="1" smtClean="0">
                <a:latin typeface="Times New Roman" pitchFamily="18" charset="0"/>
                <a:cs typeface="Times New Roman" pitchFamily="18" charset="0"/>
              </a:rPr>
              <a:t>Bài</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toán</a:t>
            </a:r>
            <a:r>
              <a:rPr lang="en-US" sz="2800" u="sng" dirty="0" smtClean="0">
                <a:latin typeface="Times New Roman" pitchFamily="18" charset="0"/>
                <a:cs typeface="Times New Roman" pitchFamily="18" charset="0"/>
              </a:rPr>
              <a:t> 1</a:t>
            </a:r>
            <a:r>
              <a:rPr lang="vi-VN" sz="2800" u="sng" dirty="0" smtClean="0">
                <a:latin typeface="Times New Roman" pitchFamily="18" charset="0"/>
                <a:cs typeface="Times New Roman" pitchFamily="18" charset="0"/>
              </a:rPr>
              <a:t>: </a:t>
            </a:r>
            <a:endParaRPr lang="en-US" sz="2800" u="sng" dirty="0">
              <a:latin typeface="Times New Roman" pitchFamily="18" charset="0"/>
              <a:cs typeface="Times New Roman" pitchFamily="18" charset="0"/>
            </a:endParaRPr>
          </a:p>
          <a:p>
            <a:pPr algn="just"/>
            <a:r>
              <a:rPr lang="vi-VN" sz="2800" b="0" dirty="0" smtClean="0">
                <a:solidFill>
                  <a:schemeClr val="tx1">
                    <a:lumMod val="50000"/>
                  </a:schemeClr>
                </a:solidFill>
                <a:latin typeface="Times New Roman" pitchFamily="18" charset="0"/>
                <a:cs typeface="Times New Roman" pitchFamily="18" charset="0"/>
              </a:rPr>
              <a:t>	</a:t>
            </a:r>
            <a:r>
              <a:rPr lang="vi-VN" sz="2400" b="0" dirty="0" smtClean="0">
                <a:solidFill>
                  <a:schemeClr val="tx1">
                    <a:lumMod val="50000"/>
                  </a:schemeClr>
                </a:solidFill>
                <a:latin typeface="Times New Roman" pitchFamily="18" charset="0"/>
                <a:cs typeface="Times New Roman" pitchFamily="18" charset="0"/>
              </a:rPr>
              <a:t>Một </a:t>
            </a:r>
            <a:r>
              <a:rPr lang="vi-VN" sz="2400" b="0" dirty="0">
                <a:solidFill>
                  <a:schemeClr val="tx1">
                    <a:lumMod val="50000"/>
                  </a:schemeClr>
                </a:solidFill>
                <a:latin typeface="Times New Roman" pitchFamily="18" charset="0"/>
                <a:cs typeface="Times New Roman" pitchFamily="18" charset="0"/>
              </a:rPr>
              <a:t>xe tải đi từ TP</a:t>
            </a:r>
            <a:r>
              <a:rPr lang="vi-VN" sz="2400" b="0" dirty="0" smtClean="0">
                <a:solidFill>
                  <a:schemeClr val="tx1">
                    <a:lumMod val="50000"/>
                  </a:schemeClr>
                </a:solidFill>
                <a:latin typeface="Times New Roman" pitchFamily="18" charset="0"/>
                <a:cs typeface="Times New Roman" pitchFamily="18" charset="0"/>
              </a:rPr>
              <a:t>. Hồ </a:t>
            </a:r>
            <a:r>
              <a:rPr lang="vi-VN" sz="2400" b="0" dirty="0">
                <a:solidFill>
                  <a:schemeClr val="tx1">
                    <a:lumMod val="50000"/>
                  </a:schemeClr>
                </a:solidFill>
                <a:latin typeface="Times New Roman" pitchFamily="18" charset="0"/>
                <a:cs typeface="Times New Roman" pitchFamily="18" charset="0"/>
              </a:rPr>
              <a:t>Chí Minh đến TP. Cần Thơ, quãng đường </a:t>
            </a:r>
            <a:r>
              <a:rPr lang="vi-VN" sz="2400" b="0" dirty="0" smtClean="0">
                <a:solidFill>
                  <a:schemeClr val="tx1">
                    <a:lumMod val="50000"/>
                  </a:schemeClr>
                </a:solidFill>
                <a:latin typeface="Times New Roman" pitchFamily="18" charset="0"/>
                <a:cs typeface="Times New Roman" pitchFamily="18" charset="0"/>
              </a:rPr>
              <a:t>dài </a:t>
            </a:r>
            <a:r>
              <a:rPr lang="vi-VN" sz="2400" b="0" dirty="0">
                <a:solidFill>
                  <a:schemeClr val="tx1">
                    <a:lumMod val="50000"/>
                  </a:schemeClr>
                </a:solidFill>
                <a:latin typeface="Times New Roman" pitchFamily="18" charset="0"/>
                <a:cs typeface="Times New Roman" pitchFamily="18" charset="0"/>
              </a:rPr>
              <a:t>189km. Sau khi xe tải xuất phát 1 giờ, một chiếc xe khách bắt đầu đi từ TP. Cần Thơ về TP. Hồ Chí Minh và gặp xe tải sau khi đã đi được 1giờ 48 phút. Tính vận tốc của mỗi xe, biết rằng mỗi giờ xe khách đi nhanh hơn xe tải 13km</a:t>
            </a:r>
            <a:endParaRPr lang="en-US" sz="2400" b="0" dirty="0">
              <a:solidFill>
                <a:schemeClr val="tx1">
                  <a:lumMod val="50000"/>
                </a:schemeClr>
              </a:solidFill>
              <a:latin typeface="Times New Roman" pitchFamily="18" charset="0"/>
              <a:cs typeface="Times New Roman" pitchFamily="18" charset="0"/>
            </a:endParaRPr>
          </a:p>
        </p:txBody>
      </p:sp>
      <p:grpSp>
        <p:nvGrpSpPr>
          <p:cNvPr id="30" name="Group 4"/>
          <p:cNvGrpSpPr>
            <a:grpSpLocks/>
          </p:cNvGrpSpPr>
          <p:nvPr/>
        </p:nvGrpSpPr>
        <p:grpSpPr bwMode="auto">
          <a:xfrm>
            <a:off x="1600200" y="3935413"/>
            <a:ext cx="6019800" cy="304800"/>
            <a:chOff x="2976" y="2320"/>
            <a:chExt cx="2304" cy="152"/>
          </a:xfrm>
        </p:grpSpPr>
        <p:sp>
          <p:nvSpPr>
            <p:cNvPr id="31" name="Line 5"/>
            <p:cNvSpPr>
              <a:spLocks noChangeShapeType="1"/>
            </p:cNvSpPr>
            <p:nvPr/>
          </p:nvSpPr>
          <p:spPr bwMode="auto">
            <a:xfrm>
              <a:off x="2976" y="240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6"/>
            <p:cNvSpPr>
              <a:spLocks noChangeShapeType="1"/>
            </p:cNvSpPr>
            <p:nvPr/>
          </p:nvSpPr>
          <p:spPr bwMode="auto">
            <a:xfrm>
              <a:off x="2976" y="232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7"/>
            <p:cNvSpPr>
              <a:spLocks noChangeShapeType="1"/>
            </p:cNvSpPr>
            <p:nvPr/>
          </p:nvSpPr>
          <p:spPr bwMode="auto">
            <a:xfrm>
              <a:off x="5272" y="232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Text Box 8"/>
          <p:cNvSpPr txBox="1">
            <a:spLocks noChangeArrowheads="1"/>
          </p:cNvSpPr>
          <p:nvPr/>
        </p:nvSpPr>
        <p:spPr bwMode="auto">
          <a:xfrm>
            <a:off x="736600" y="417671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a:solidFill>
                  <a:srgbClr val="0000CC"/>
                </a:solidFill>
                <a:latin typeface="Times New Roman" pitchFamily="18" charset="0"/>
              </a:rPr>
              <a:t>TP.HCM</a:t>
            </a:r>
            <a:endParaRPr lang="en-US" sz="2000" b="1">
              <a:solidFill>
                <a:srgbClr val="0000CC"/>
              </a:solidFill>
              <a:latin typeface="Times New Roman" pitchFamily="18" charset="0"/>
            </a:endParaRPr>
          </a:p>
        </p:txBody>
      </p:sp>
      <p:sp>
        <p:nvSpPr>
          <p:cNvPr id="35" name="Text Box 9"/>
          <p:cNvSpPr txBox="1">
            <a:spLocks noChangeArrowheads="1"/>
          </p:cNvSpPr>
          <p:nvPr/>
        </p:nvSpPr>
        <p:spPr bwMode="auto">
          <a:xfrm>
            <a:off x="7315200" y="4130675"/>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rgbClr val="0000CC"/>
                </a:solidFill>
                <a:latin typeface="Times New Roman" pitchFamily="18" charset="0"/>
              </a:rPr>
              <a:t>TP. </a:t>
            </a:r>
            <a:r>
              <a:rPr lang="vi-VN" sz="2000" b="1" dirty="0" smtClean="0">
                <a:solidFill>
                  <a:srgbClr val="0000CC"/>
                </a:solidFill>
                <a:latin typeface="Times New Roman" pitchFamily="18" charset="0"/>
              </a:rPr>
              <a:t>Cần Thơ</a:t>
            </a:r>
            <a:endParaRPr lang="en-US" sz="2000" b="1" dirty="0">
              <a:solidFill>
                <a:srgbClr val="0000CC"/>
              </a:solidFill>
              <a:latin typeface="Times New Roman" pitchFamily="18" charset="0"/>
            </a:endParaRPr>
          </a:p>
        </p:txBody>
      </p:sp>
      <p:sp>
        <p:nvSpPr>
          <p:cNvPr id="36" name="Oval 10"/>
          <p:cNvSpPr>
            <a:spLocks noChangeArrowheads="1"/>
          </p:cNvSpPr>
          <p:nvPr/>
        </p:nvSpPr>
        <p:spPr bwMode="auto">
          <a:xfrm>
            <a:off x="2514600" y="4011613"/>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11"/>
          <p:cNvSpPr>
            <a:spLocks/>
          </p:cNvSpPr>
          <p:nvPr/>
        </p:nvSpPr>
        <p:spPr bwMode="auto">
          <a:xfrm>
            <a:off x="1524000" y="3783013"/>
            <a:ext cx="6096000" cy="304800"/>
          </a:xfrm>
          <a:custGeom>
            <a:avLst/>
            <a:gdLst>
              <a:gd name="T0" fmla="*/ 0 w 2304"/>
              <a:gd name="T1" fmla="*/ 304800 h 160"/>
              <a:gd name="T2" fmla="*/ 2794000 w 2304"/>
              <a:gd name="T3" fmla="*/ 0 h 160"/>
              <a:gd name="T4" fmla="*/ 6096000 w 2304"/>
              <a:gd name="T5" fmla="*/ 304800 h 160"/>
              <a:gd name="T6" fmla="*/ 0 60000 65536"/>
              <a:gd name="T7" fmla="*/ 0 60000 65536"/>
              <a:gd name="T8" fmla="*/ 0 60000 65536"/>
            </a:gdLst>
            <a:ahLst/>
            <a:cxnLst>
              <a:cxn ang="T6">
                <a:pos x="T0" y="T1"/>
              </a:cxn>
              <a:cxn ang="T7">
                <a:pos x="T2" y="T3"/>
              </a:cxn>
              <a:cxn ang="T8">
                <a:pos x="T4" y="T5"/>
              </a:cxn>
            </a:cxnLst>
            <a:rect l="0" t="0" r="r" b="b"/>
            <a:pathLst>
              <a:path w="2304" h="160">
                <a:moveTo>
                  <a:pt x="0" y="160"/>
                </a:moveTo>
                <a:cubicBezTo>
                  <a:pt x="176" y="133"/>
                  <a:pt x="672" y="0"/>
                  <a:pt x="1056" y="0"/>
                </a:cubicBezTo>
                <a:cubicBezTo>
                  <a:pt x="1440" y="0"/>
                  <a:pt x="2044" y="127"/>
                  <a:pt x="2304" y="160"/>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12"/>
          <p:cNvSpPr txBox="1">
            <a:spLocks noChangeArrowheads="1"/>
          </p:cNvSpPr>
          <p:nvPr/>
        </p:nvSpPr>
        <p:spPr bwMode="auto">
          <a:xfrm>
            <a:off x="3190875" y="3395663"/>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rgbClr val="0000CC"/>
                </a:solidFill>
                <a:latin typeface="Times New Roman" pitchFamily="18" charset="0"/>
              </a:rPr>
              <a:t>189km</a:t>
            </a:r>
            <a:endParaRPr lang="en-US" sz="2000" b="1" dirty="0">
              <a:solidFill>
                <a:srgbClr val="0000CC"/>
              </a:solidFill>
              <a:latin typeface="Times New Roman" pitchFamily="18" charset="0"/>
            </a:endParaRPr>
          </a:p>
        </p:txBody>
      </p:sp>
      <p:sp>
        <p:nvSpPr>
          <p:cNvPr id="39" name="Text Box 13"/>
          <p:cNvSpPr txBox="1">
            <a:spLocks noChangeArrowheads="1"/>
          </p:cNvSpPr>
          <p:nvPr/>
        </p:nvSpPr>
        <p:spPr bwMode="auto">
          <a:xfrm>
            <a:off x="1828800" y="4114801"/>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1giờ</a:t>
            </a:r>
            <a:endParaRPr lang="en-US">
              <a:solidFill>
                <a:srgbClr val="0000CC"/>
              </a:solidFill>
              <a:latin typeface="Times New Roman" pitchFamily="18" charset="0"/>
            </a:endParaRPr>
          </a:p>
        </p:txBody>
      </p:sp>
      <p:sp>
        <p:nvSpPr>
          <p:cNvPr id="41" name="Oval 20"/>
          <p:cNvSpPr>
            <a:spLocks noChangeArrowheads="1"/>
          </p:cNvSpPr>
          <p:nvPr/>
        </p:nvSpPr>
        <p:spPr bwMode="auto">
          <a:xfrm>
            <a:off x="4572000" y="4011613"/>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21"/>
          <p:cNvSpPr>
            <a:spLocks/>
          </p:cNvSpPr>
          <p:nvPr/>
        </p:nvSpPr>
        <p:spPr bwMode="auto">
          <a:xfrm rot="16200000">
            <a:off x="5977731" y="2770982"/>
            <a:ext cx="236538" cy="2895600"/>
          </a:xfrm>
          <a:prstGeom prst="leftBrace">
            <a:avLst>
              <a:gd name="adj1" fmla="val 102013"/>
              <a:gd name="adj2" fmla="val 5185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22"/>
          <p:cNvSpPr>
            <a:spLocks/>
          </p:cNvSpPr>
          <p:nvPr/>
        </p:nvSpPr>
        <p:spPr bwMode="auto">
          <a:xfrm rot="16200000">
            <a:off x="3501231" y="3177382"/>
            <a:ext cx="236538" cy="2057400"/>
          </a:xfrm>
          <a:prstGeom prst="leftBrace">
            <a:avLst>
              <a:gd name="adj1" fmla="val 72483"/>
              <a:gd name="adj2" fmla="val 51852"/>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Text Box 23"/>
          <p:cNvSpPr txBox="1">
            <a:spLocks noChangeArrowheads="1"/>
          </p:cNvSpPr>
          <p:nvPr/>
        </p:nvSpPr>
        <p:spPr bwMode="auto">
          <a:xfrm>
            <a:off x="5562600" y="4164013"/>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 thời gian</a:t>
            </a:r>
            <a:endParaRPr lang="en-US">
              <a:solidFill>
                <a:srgbClr val="0000CC"/>
              </a:solidFill>
              <a:latin typeface="Times New Roman" pitchFamily="18" charset="0"/>
            </a:endParaRPr>
          </a:p>
        </p:txBody>
      </p:sp>
      <p:sp>
        <p:nvSpPr>
          <p:cNvPr id="45" name="Text Box 24"/>
          <p:cNvSpPr txBox="1">
            <a:spLocks noChangeArrowheads="1"/>
          </p:cNvSpPr>
          <p:nvPr/>
        </p:nvSpPr>
        <p:spPr bwMode="auto">
          <a:xfrm>
            <a:off x="2895600" y="4164013"/>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 thời gian</a:t>
            </a:r>
            <a:endParaRPr lang="en-US">
              <a:solidFill>
                <a:srgbClr val="0000CC"/>
              </a:solidFill>
              <a:latin typeface="Times New Roman" pitchFamily="18" charset="0"/>
            </a:endParaRPr>
          </a:p>
        </p:txBody>
      </p:sp>
      <p:sp>
        <p:nvSpPr>
          <p:cNvPr id="46" name="Text Box 25"/>
          <p:cNvSpPr txBox="1">
            <a:spLocks noChangeArrowheads="1"/>
          </p:cNvSpPr>
          <p:nvPr/>
        </p:nvSpPr>
        <p:spPr bwMode="auto">
          <a:xfrm>
            <a:off x="3000375" y="4191793"/>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dirty="0">
                <a:solidFill>
                  <a:srgbClr val="0000CC"/>
                </a:solidFill>
                <a:latin typeface="Times New Roman" pitchFamily="18" charset="0"/>
              </a:rPr>
              <a:t>1giờ 48phút</a:t>
            </a:r>
            <a:endParaRPr lang="en-US" dirty="0">
              <a:solidFill>
                <a:srgbClr val="0000CC"/>
              </a:solidFill>
              <a:latin typeface="Times New Roman" pitchFamily="18" charset="0"/>
            </a:endParaRPr>
          </a:p>
        </p:txBody>
      </p:sp>
      <p:sp>
        <p:nvSpPr>
          <p:cNvPr id="47" name="Text Box 26"/>
          <p:cNvSpPr txBox="1">
            <a:spLocks noChangeArrowheads="1"/>
          </p:cNvSpPr>
          <p:nvPr/>
        </p:nvSpPr>
        <p:spPr bwMode="auto">
          <a:xfrm>
            <a:off x="5321300" y="4176713"/>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1giờ 48phút</a:t>
            </a:r>
            <a:endParaRPr lang="en-US">
              <a:solidFill>
                <a:srgbClr val="0000CC"/>
              </a:solidFill>
              <a:latin typeface="Times New Roman" pitchFamily="18" charset="0"/>
            </a:endParaRPr>
          </a:p>
        </p:txBody>
      </p:sp>
      <p:pic>
        <p:nvPicPr>
          <p:cNvPr id="48" name="Picture 2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4489" t="36220" r="34488" b="39171"/>
          <a:stretch>
            <a:fillRect/>
          </a:stretch>
        </p:blipFill>
        <p:spPr bwMode="auto">
          <a:xfrm>
            <a:off x="685800" y="3503613"/>
            <a:ext cx="914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AutoShape 29"/>
          <p:cNvSpPr>
            <a:spLocks/>
          </p:cNvSpPr>
          <p:nvPr/>
        </p:nvSpPr>
        <p:spPr bwMode="auto">
          <a:xfrm rot="16200000">
            <a:off x="2019300" y="3694113"/>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0" name="Picture 30" descr="Xe khách Hyundai HB120SL"/>
          <p:cNvPicPr>
            <a:picLocks noChangeAspect="1" noChangeArrowheads="1"/>
          </p:cNvPicPr>
          <p:nvPr/>
        </p:nvPicPr>
        <p:blipFill>
          <a:blip r:embed="rId5">
            <a:extLst>
              <a:ext uri="{28A0092B-C50C-407E-A947-70E740481C1C}">
                <a14:useLocalDpi xmlns:a14="http://schemas.microsoft.com/office/drawing/2010/main" val="0"/>
              </a:ext>
            </a:extLst>
          </a:blip>
          <a:srcRect l="8000" t="30247"/>
          <a:stretch>
            <a:fillRect/>
          </a:stretch>
        </p:blipFill>
        <p:spPr bwMode="auto">
          <a:xfrm>
            <a:off x="7581900" y="3529013"/>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31"/>
          <p:cNvSpPr txBox="1">
            <a:spLocks noChangeArrowheads="1"/>
          </p:cNvSpPr>
          <p:nvPr/>
        </p:nvSpPr>
        <p:spPr bwMode="auto">
          <a:xfrm>
            <a:off x="4343400" y="4125913"/>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Gặp nhau</a:t>
            </a:r>
            <a:endParaRPr lang="en-US">
              <a:solidFill>
                <a:srgbClr val="0000CC"/>
              </a:solidFill>
              <a:latin typeface="Times New Roman" pitchFamily="18" charset="0"/>
            </a:endParaRPr>
          </a:p>
        </p:txBody>
      </p:sp>
      <p:sp>
        <p:nvSpPr>
          <p:cNvPr id="52" name="TextBox 51"/>
          <p:cNvSpPr txBox="1"/>
          <p:nvPr/>
        </p:nvSpPr>
        <p:spPr bwMode="auto">
          <a:xfrm>
            <a:off x="1320800" y="6095900"/>
            <a:ext cx="6781800" cy="523220"/>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vi-VN" sz="2800" dirty="0" smtClean="0">
                <a:solidFill>
                  <a:srgbClr val="FF0000"/>
                </a:solidFill>
                <a:latin typeface="Times New Roman" pitchFamily="18" charset="0"/>
                <a:cs typeface="Times New Roman" pitchFamily="18" charset="0"/>
              </a:rPr>
              <a:t>Em hãy chọn ẩn và đặt điều kiện cho ẩn?</a:t>
            </a:r>
            <a:endParaRPr lang="en-US" sz="2800" dirty="0">
              <a:solidFill>
                <a:srgbClr val="FF0000"/>
              </a:solidFill>
              <a:latin typeface="Times New Roman" pitchFamily="18" charset="0"/>
              <a:cs typeface="Times New Roman" pitchFamily="18" charset="0"/>
            </a:endParaRPr>
          </a:p>
        </p:txBody>
      </p:sp>
      <p:sp>
        <p:nvSpPr>
          <p:cNvPr id="53" name="TextBox 52"/>
          <p:cNvSpPr txBox="1"/>
          <p:nvPr/>
        </p:nvSpPr>
        <p:spPr bwMode="auto">
          <a:xfrm>
            <a:off x="2540000" y="5156200"/>
            <a:ext cx="4241800" cy="523220"/>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vi-VN" sz="2800" dirty="0" smtClean="0">
                <a:solidFill>
                  <a:srgbClr val="FF0000"/>
                </a:solidFill>
                <a:latin typeface="Times New Roman" pitchFamily="18" charset="0"/>
                <a:cs typeface="Times New Roman" pitchFamily="18" charset="0"/>
              </a:rPr>
              <a:t>Bài yêu cầu tìm gì?</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00865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heckerboard(across)">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heckerboard(across)">
                                      <p:cBhvr>
                                        <p:cTn id="18" dur="500"/>
                                        <p:tgtEl>
                                          <p:spTgt spid="3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heckerboard(across)">
                                      <p:cBhvr>
                                        <p:cTn id="26" dur="500"/>
                                        <p:tgtEl>
                                          <p:spTgt spid="48"/>
                                        </p:tgtEl>
                                      </p:cBhvr>
                                    </p:animEffect>
                                  </p:childTnLst>
                                </p:cTn>
                              </p:par>
                              <p:par>
                                <p:cTn id="27" presetID="5" presetClass="entr" presetSubtype="1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checkerboard(across)">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3.33333E-6 1.85185E-6 L 0.125 0.00324 " pathEditMode="relative" rAng="0" ptsTypes="AA">
                                      <p:cBhvr>
                                        <p:cTn id="33" dur="2000" fill="hold"/>
                                        <p:tgtEl>
                                          <p:spTgt spid="48"/>
                                        </p:tgtEl>
                                        <p:attrNameLst>
                                          <p:attrName>ppt_x</p:attrName>
                                          <p:attrName>ppt_y</p:attrName>
                                        </p:attrNameLst>
                                      </p:cBhvr>
                                      <p:rCtr x="6250" y="162"/>
                                    </p:animMotion>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checkerboard(across)">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heckerboard(across)">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checkerboard(across)">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0.125 0.00324 L 0.33333 0.00116 " pathEditMode="relative" rAng="0" ptsTypes="AA">
                                      <p:cBhvr>
                                        <p:cTn id="52" dur="2000" fill="hold"/>
                                        <p:tgtEl>
                                          <p:spTgt spid="48"/>
                                        </p:tgtEl>
                                        <p:attrNameLst>
                                          <p:attrName>ppt_x</p:attrName>
                                          <p:attrName>ppt_y</p:attrName>
                                        </p:attrNameLst>
                                      </p:cBhvr>
                                      <p:rCtr x="10417" y="-116"/>
                                    </p:animMotion>
                                  </p:childTnLst>
                                </p:cTn>
                              </p:par>
                              <p:par>
                                <p:cTn id="53" presetID="35" presetClass="path" presetSubtype="0" accel="50000" decel="50000" fill="hold" nodeType="withEffect">
                                  <p:stCondLst>
                                    <p:cond delay="0"/>
                                  </p:stCondLst>
                                  <p:childTnLst>
                                    <p:animMotion origin="layout" path="M -3.33333E-6 3.33333E-6 L -0.325 -0.00139 " pathEditMode="relative" rAng="0" ptsTypes="AA">
                                      <p:cBhvr>
                                        <p:cTn id="54" dur="2000" fill="hold"/>
                                        <p:tgtEl>
                                          <p:spTgt spid="50"/>
                                        </p:tgtEl>
                                        <p:attrNameLst>
                                          <p:attrName>ppt_x</p:attrName>
                                          <p:attrName>ppt_y</p:attrName>
                                        </p:attrNameLst>
                                      </p:cBhvr>
                                      <p:rCtr x="-16250" y="-69"/>
                                    </p:animMotion>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checkerboard(across)">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checkerboard(across)">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checkerboard(across)">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checkerboard(across)">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checkerboard(across)">
                                      <p:cBhvr>
                                        <p:cTn id="84" dur="5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heckerboard(across)">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checkerboard(across)">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xit" presetSubtype="10" fill="hold" grpId="1" nodeType="clickEffect">
                                  <p:stCondLst>
                                    <p:cond delay="0"/>
                                  </p:stCondLst>
                                  <p:childTnLst>
                                    <p:animEffect transition="out" filter="checkerboard(across)">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checkerboard(across)">
                                      <p:cBhvr>
                                        <p:cTn id="104" dur="500"/>
                                        <p:tgtEl>
                                          <p:spTgt spid="46"/>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down)">
                                      <p:cBhvr>
                                        <p:cTn id="109" dur="580">
                                          <p:stCondLst>
                                            <p:cond delay="0"/>
                                          </p:stCondLst>
                                        </p:cTn>
                                        <p:tgtEl>
                                          <p:spTgt spid="53"/>
                                        </p:tgtEl>
                                      </p:cBhvr>
                                    </p:animEffect>
                                    <p:anim calcmode="lin" valueType="num">
                                      <p:cBhvr>
                                        <p:cTn id="11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15" dur="26">
                                          <p:stCondLst>
                                            <p:cond delay="650"/>
                                          </p:stCondLst>
                                        </p:cTn>
                                        <p:tgtEl>
                                          <p:spTgt spid="53"/>
                                        </p:tgtEl>
                                      </p:cBhvr>
                                      <p:to x="100000" y="60000"/>
                                    </p:animScale>
                                    <p:animScale>
                                      <p:cBhvr>
                                        <p:cTn id="116" dur="166" decel="50000">
                                          <p:stCondLst>
                                            <p:cond delay="676"/>
                                          </p:stCondLst>
                                        </p:cTn>
                                        <p:tgtEl>
                                          <p:spTgt spid="53"/>
                                        </p:tgtEl>
                                      </p:cBhvr>
                                      <p:to x="100000" y="100000"/>
                                    </p:animScale>
                                    <p:animScale>
                                      <p:cBhvr>
                                        <p:cTn id="117" dur="26">
                                          <p:stCondLst>
                                            <p:cond delay="1312"/>
                                          </p:stCondLst>
                                        </p:cTn>
                                        <p:tgtEl>
                                          <p:spTgt spid="53"/>
                                        </p:tgtEl>
                                      </p:cBhvr>
                                      <p:to x="100000" y="80000"/>
                                    </p:animScale>
                                    <p:animScale>
                                      <p:cBhvr>
                                        <p:cTn id="118" dur="166" decel="50000">
                                          <p:stCondLst>
                                            <p:cond delay="1338"/>
                                          </p:stCondLst>
                                        </p:cTn>
                                        <p:tgtEl>
                                          <p:spTgt spid="53"/>
                                        </p:tgtEl>
                                      </p:cBhvr>
                                      <p:to x="100000" y="100000"/>
                                    </p:animScale>
                                    <p:animScale>
                                      <p:cBhvr>
                                        <p:cTn id="119" dur="26">
                                          <p:stCondLst>
                                            <p:cond delay="1642"/>
                                          </p:stCondLst>
                                        </p:cTn>
                                        <p:tgtEl>
                                          <p:spTgt spid="53"/>
                                        </p:tgtEl>
                                      </p:cBhvr>
                                      <p:to x="100000" y="90000"/>
                                    </p:animScale>
                                    <p:animScale>
                                      <p:cBhvr>
                                        <p:cTn id="120" dur="166" decel="50000">
                                          <p:stCondLst>
                                            <p:cond delay="1668"/>
                                          </p:stCondLst>
                                        </p:cTn>
                                        <p:tgtEl>
                                          <p:spTgt spid="53"/>
                                        </p:tgtEl>
                                      </p:cBhvr>
                                      <p:to x="100000" y="100000"/>
                                    </p:animScale>
                                    <p:animScale>
                                      <p:cBhvr>
                                        <p:cTn id="121" dur="26">
                                          <p:stCondLst>
                                            <p:cond delay="1808"/>
                                          </p:stCondLst>
                                        </p:cTn>
                                        <p:tgtEl>
                                          <p:spTgt spid="53"/>
                                        </p:tgtEl>
                                      </p:cBhvr>
                                      <p:to x="100000" y="95000"/>
                                    </p:animScale>
                                    <p:animScale>
                                      <p:cBhvr>
                                        <p:cTn id="122" dur="166" decel="50000">
                                          <p:stCondLst>
                                            <p:cond delay="1834"/>
                                          </p:stCondLst>
                                        </p:cTn>
                                        <p:tgtEl>
                                          <p:spTgt spid="5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580">
                                          <p:stCondLst>
                                            <p:cond delay="0"/>
                                          </p:stCondLst>
                                        </p:cTn>
                                        <p:tgtEl>
                                          <p:spTgt spid="52"/>
                                        </p:tgtEl>
                                      </p:cBhvr>
                                    </p:animEffect>
                                    <p:anim calcmode="lin" valueType="num">
                                      <p:cBhvr>
                                        <p:cTn id="12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3" dur="26">
                                          <p:stCondLst>
                                            <p:cond delay="650"/>
                                          </p:stCondLst>
                                        </p:cTn>
                                        <p:tgtEl>
                                          <p:spTgt spid="52"/>
                                        </p:tgtEl>
                                      </p:cBhvr>
                                      <p:to x="100000" y="60000"/>
                                    </p:animScale>
                                    <p:animScale>
                                      <p:cBhvr>
                                        <p:cTn id="134" dur="166" decel="50000">
                                          <p:stCondLst>
                                            <p:cond delay="676"/>
                                          </p:stCondLst>
                                        </p:cTn>
                                        <p:tgtEl>
                                          <p:spTgt spid="52"/>
                                        </p:tgtEl>
                                      </p:cBhvr>
                                      <p:to x="100000" y="100000"/>
                                    </p:animScale>
                                    <p:animScale>
                                      <p:cBhvr>
                                        <p:cTn id="135" dur="26">
                                          <p:stCondLst>
                                            <p:cond delay="1312"/>
                                          </p:stCondLst>
                                        </p:cTn>
                                        <p:tgtEl>
                                          <p:spTgt spid="52"/>
                                        </p:tgtEl>
                                      </p:cBhvr>
                                      <p:to x="100000" y="80000"/>
                                    </p:animScale>
                                    <p:animScale>
                                      <p:cBhvr>
                                        <p:cTn id="136" dur="166" decel="50000">
                                          <p:stCondLst>
                                            <p:cond delay="1338"/>
                                          </p:stCondLst>
                                        </p:cTn>
                                        <p:tgtEl>
                                          <p:spTgt spid="52"/>
                                        </p:tgtEl>
                                      </p:cBhvr>
                                      <p:to x="100000" y="100000"/>
                                    </p:animScale>
                                    <p:animScale>
                                      <p:cBhvr>
                                        <p:cTn id="137" dur="26">
                                          <p:stCondLst>
                                            <p:cond delay="1642"/>
                                          </p:stCondLst>
                                        </p:cTn>
                                        <p:tgtEl>
                                          <p:spTgt spid="52"/>
                                        </p:tgtEl>
                                      </p:cBhvr>
                                      <p:to x="100000" y="90000"/>
                                    </p:animScale>
                                    <p:animScale>
                                      <p:cBhvr>
                                        <p:cTn id="138" dur="166" decel="50000">
                                          <p:stCondLst>
                                            <p:cond delay="1668"/>
                                          </p:stCondLst>
                                        </p:cTn>
                                        <p:tgtEl>
                                          <p:spTgt spid="52"/>
                                        </p:tgtEl>
                                      </p:cBhvr>
                                      <p:to x="100000" y="100000"/>
                                    </p:animScale>
                                    <p:animScale>
                                      <p:cBhvr>
                                        <p:cTn id="139" dur="26">
                                          <p:stCondLst>
                                            <p:cond delay="1808"/>
                                          </p:stCondLst>
                                        </p:cTn>
                                        <p:tgtEl>
                                          <p:spTgt spid="52"/>
                                        </p:tgtEl>
                                      </p:cBhvr>
                                      <p:to x="100000" y="95000"/>
                                    </p:animScale>
                                    <p:animScale>
                                      <p:cBhvr>
                                        <p:cTn id="140"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p:bldP spid="39" grpId="0"/>
      <p:bldP spid="41" grpId="0" animBg="1"/>
      <p:bldP spid="42" grpId="0" animBg="1"/>
      <p:bldP spid="43" grpId="0" animBg="1"/>
      <p:bldP spid="44" grpId="0"/>
      <p:bldP spid="44" grpId="1"/>
      <p:bldP spid="45" grpId="0"/>
      <p:bldP spid="45" grpId="1"/>
      <p:bldP spid="46" grpId="0"/>
      <p:bldP spid="47" grpId="0"/>
      <p:bldP spid="49" grpId="0" animBg="1"/>
      <p:bldP spid="51" grpId="0"/>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descr="Blue tissue paper"/>
          <p:cNvSpPr>
            <a:spLocks noChangeArrowheads="1"/>
          </p:cNvSpPr>
          <p:nvPr/>
        </p:nvSpPr>
        <p:spPr bwMode="auto">
          <a:xfrm>
            <a:off x="0" y="14514"/>
            <a:ext cx="9144000" cy="10668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latin typeface=".VnTime" pitchFamily="34" charset="0"/>
              </a:rPr>
              <a:t>II. </a:t>
            </a:r>
            <a:r>
              <a:rPr lang="en-US" sz="3200" b="1" dirty="0" err="1" smtClean="0">
                <a:latin typeface="Times New Roman" pitchFamily="18" charset="0"/>
                <a:cs typeface="Times New Roman" pitchFamily="18" charset="0"/>
              </a:rPr>
              <a:t>Dạng</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Toán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VnTime" pitchFamily="34" charset="0"/>
              </a:rPr>
              <a:t> </a:t>
            </a:r>
            <a:endParaRPr lang="en-US" sz="3200" b="1" dirty="0">
              <a:solidFill>
                <a:srgbClr val="CC0000"/>
              </a:solidFill>
              <a:latin typeface="Times New Roman" pitchFamily="18" charset="0"/>
            </a:endParaRPr>
          </a:p>
        </p:txBody>
      </p:sp>
      <p:sp>
        <p:nvSpPr>
          <p:cNvPr id="29" name="Text Box 26"/>
          <p:cNvSpPr txBox="1">
            <a:spLocks noChangeArrowheads="1"/>
          </p:cNvSpPr>
          <p:nvPr/>
        </p:nvSpPr>
        <p:spPr bwMode="auto">
          <a:xfrm>
            <a:off x="-21772" y="1081314"/>
            <a:ext cx="914399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u="sng" dirty="0" err="1" smtClean="0">
                <a:solidFill>
                  <a:srgbClr val="800000"/>
                </a:solidFill>
              </a:rPr>
              <a:t>Bài</a:t>
            </a:r>
            <a:r>
              <a:rPr lang="en-US" altLang="en-US" sz="2800" b="1" u="sng" dirty="0" smtClean="0">
                <a:solidFill>
                  <a:srgbClr val="800000"/>
                </a:solidFill>
              </a:rPr>
              <a:t> </a:t>
            </a:r>
            <a:r>
              <a:rPr lang="en-US" altLang="en-US" sz="2800" b="1" u="sng" dirty="0" err="1" smtClean="0">
                <a:solidFill>
                  <a:srgbClr val="800000"/>
                </a:solidFill>
              </a:rPr>
              <a:t>toán</a:t>
            </a:r>
            <a:r>
              <a:rPr lang="en-US" altLang="en-US" sz="2800" b="1" u="sng" dirty="0" smtClean="0">
                <a:solidFill>
                  <a:srgbClr val="800000"/>
                </a:solidFill>
              </a:rPr>
              <a:t> </a:t>
            </a:r>
            <a:r>
              <a:rPr lang="en-US" altLang="en-US" sz="2800" b="1" u="sng" dirty="0" smtClean="0">
                <a:solidFill>
                  <a:srgbClr val="800000"/>
                </a:solidFill>
              </a:rPr>
              <a:t>1</a:t>
            </a:r>
            <a:r>
              <a:rPr lang="en-US" altLang="en-US" sz="2800" b="1" dirty="0" smtClean="0">
                <a:solidFill>
                  <a:srgbClr val="800000"/>
                </a:solidFill>
              </a:rPr>
              <a:t>:</a:t>
            </a:r>
            <a:endParaRPr lang="en-US" altLang="en-US" sz="2800" b="1" dirty="0" smtClean="0">
              <a:solidFill>
                <a:srgbClr val="800000"/>
              </a:solidFill>
            </a:endParaRPr>
          </a:p>
          <a:p>
            <a:pPr algn="just"/>
            <a:r>
              <a:rPr lang="vi-VN" sz="2800" b="0" dirty="0" smtClean="0">
                <a:solidFill>
                  <a:schemeClr val="tx1">
                    <a:lumMod val="50000"/>
                  </a:schemeClr>
                </a:solidFill>
                <a:latin typeface="Times New Roman" pitchFamily="18" charset="0"/>
                <a:cs typeface="Times New Roman" pitchFamily="18" charset="0"/>
              </a:rPr>
              <a:t>	</a:t>
            </a:r>
            <a:r>
              <a:rPr lang="vi-VN" sz="2400" b="0" dirty="0" smtClean="0">
                <a:solidFill>
                  <a:schemeClr val="tx1">
                    <a:lumMod val="50000"/>
                  </a:schemeClr>
                </a:solidFill>
                <a:latin typeface="Times New Roman" pitchFamily="18" charset="0"/>
                <a:cs typeface="Times New Roman" pitchFamily="18" charset="0"/>
              </a:rPr>
              <a:t>Một </a:t>
            </a:r>
            <a:r>
              <a:rPr lang="vi-VN" sz="2400" b="0" dirty="0">
                <a:solidFill>
                  <a:schemeClr val="tx1">
                    <a:lumMod val="50000"/>
                  </a:schemeClr>
                </a:solidFill>
                <a:latin typeface="Times New Roman" pitchFamily="18" charset="0"/>
                <a:cs typeface="Times New Roman" pitchFamily="18" charset="0"/>
              </a:rPr>
              <a:t>xe tải đi từ TP</a:t>
            </a:r>
            <a:r>
              <a:rPr lang="vi-VN" sz="2400" b="0" dirty="0" smtClean="0">
                <a:solidFill>
                  <a:schemeClr val="tx1">
                    <a:lumMod val="50000"/>
                  </a:schemeClr>
                </a:solidFill>
                <a:latin typeface="Times New Roman" pitchFamily="18" charset="0"/>
                <a:cs typeface="Times New Roman" pitchFamily="18" charset="0"/>
              </a:rPr>
              <a:t>. Hồ </a:t>
            </a:r>
            <a:r>
              <a:rPr lang="vi-VN" sz="2400" b="0" dirty="0">
                <a:solidFill>
                  <a:schemeClr val="tx1">
                    <a:lumMod val="50000"/>
                  </a:schemeClr>
                </a:solidFill>
                <a:latin typeface="Times New Roman" pitchFamily="18" charset="0"/>
                <a:cs typeface="Times New Roman" pitchFamily="18" charset="0"/>
              </a:rPr>
              <a:t>Chí Minh đến TP. Cần Thơ, quãng đường </a:t>
            </a:r>
            <a:r>
              <a:rPr lang="vi-VN" sz="2400" b="0" dirty="0" smtClean="0">
                <a:solidFill>
                  <a:schemeClr val="tx1">
                    <a:lumMod val="50000"/>
                  </a:schemeClr>
                </a:solidFill>
                <a:latin typeface="Times New Roman" pitchFamily="18" charset="0"/>
                <a:cs typeface="Times New Roman" pitchFamily="18" charset="0"/>
              </a:rPr>
              <a:t>dài </a:t>
            </a:r>
            <a:r>
              <a:rPr lang="vi-VN" sz="2400" b="0" dirty="0">
                <a:solidFill>
                  <a:schemeClr val="tx1">
                    <a:lumMod val="50000"/>
                  </a:schemeClr>
                </a:solidFill>
                <a:latin typeface="Times New Roman" pitchFamily="18" charset="0"/>
                <a:cs typeface="Times New Roman" pitchFamily="18" charset="0"/>
              </a:rPr>
              <a:t>189km. Sau khi xe tải xuất phát 1 giờ, một chiếc xe khách bắt đầu đi từ TP. Cần Thơ về TP. Hồ Chí Minh và gặp xe tải sau khi đã đi được 1giờ 48 phút. Tính vận tốc của mỗi xe, biết rằng mỗi giờ xe khách đi nhanh hơn xe tải 13km</a:t>
            </a:r>
            <a:endParaRPr lang="en-US" sz="2400" b="0" dirty="0">
              <a:solidFill>
                <a:schemeClr val="tx1">
                  <a:lumMod val="50000"/>
                </a:schemeClr>
              </a:solidFill>
              <a:latin typeface="Times New Roman" pitchFamily="18" charset="0"/>
              <a:cs typeface="Times New Roman" pitchFamily="18" charset="0"/>
            </a:endParaRPr>
          </a:p>
        </p:txBody>
      </p:sp>
      <p:sp>
        <p:nvSpPr>
          <p:cNvPr id="52" name="TextBox 51"/>
          <p:cNvSpPr txBox="1"/>
          <p:nvPr/>
        </p:nvSpPr>
        <p:spPr bwMode="auto">
          <a:xfrm>
            <a:off x="1028700" y="4902200"/>
            <a:ext cx="7391400" cy="954107"/>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vi-VN" sz="2800" dirty="0">
                <a:solidFill>
                  <a:srgbClr val="FF0000"/>
                </a:solidFill>
                <a:latin typeface="Times New Roman" pitchFamily="18" charset="0"/>
                <a:cs typeface="Times New Roman" pitchFamily="18" charset="0"/>
              </a:rPr>
              <a:t>Thời gian từ lúc xe khách đi đến lúc hai xe gặp nhau là bao nhiêu giờ?</a:t>
            </a:r>
            <a:endParaRPr lang="en-US" sz="2800" dirty="0">
              <a:solidFill>
                <a:srgbClr val="FF0000"/>
              </a:solidFill>
              <a:latin typeface="Times New Roman" pitchFamily="18" charset="0"/>
              <a:cs typeface="Times New Roman" pitchFamily="18" charset="0"/>
            </a:endParaRPr>
          </a:p>
        </p:txBody>
      </p:sp>
      <p:sp>
        <p:nvSpPr>
          <p:cNvPr id="27" name="TextBox 26"/>
          <p:cNvSpPr txBox="1"/>
          <p:nvPr/>
        </p:nvSpPr>
        <p:spPr bwMode="auto">
          <a:xfrm>
            <a:off x="1028700" y="5894407"/>
            <a:ext cx="7391400" cy="954107"/>
          </a:xfrm>
          <a:prstGeom prst="rect">
            <a:avLst/>
          </a:prstGeom>
          <a:gradFill rotWithShape="1">
            <a:gsLst>
              <a:gs pos="0">
                <a:srgbClr val="CC00FF">
                  <a:alpha val="34000"/>
                </a:srgbClr>
              </a:gs>
              <a:gs pos="50000">
                <a:schemeClr val="bg1"/>
              </a:gs>
              <a:gs pos="100000">
                <a:srgbClr val="CC00FF">
                  <a:alpha val="34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vi-VN" sz="2800" dirty="0">
                <a:solidFill>
                  <a:srgbClr val="000099"/>
                </a:solidFill>
                <a:latin typeface="Times New Roman" pitchFamily="18" charset="0"/>
                <a:cs typeface="Times New Roman" pitchFamily="18" charset="0"/>
              </a:rPr>
              <a:t>Thời gian từ lúc xe </a:t>
            </a:r>
            <a:r>
              <a:rPr lang="vi-VN" sz="2800" dirty="0" smtClean="0">
                <a:solidFill>
                  <a:srgbClr val="000099"/>
                </a:solidFill>
                <a:latin typeface="Times New Roman" pitchFamily="18" charset="0"/>
                <a:cs typeface="Times New Roman" pitchFamily="18" charset="0"/>
              </a:rPr>
              <a:t>tải </a:t>
            </a:r>
            <a:r>
              <a:rPr lang="vi-VN" sz="2800" dirty="0">
                <a:solidFill>
                  <a:srgbClr val="000099"/>
                </a:solidFill>
                <a:latin typeface="Times New Roman" pitchFamily="18" charset="0"/>
                <a:cs typeface="Times New Roman" pitchFamily="18" charset="0"/>
              </a:rPr>
              <a:t>đi đến lúc hai xe gặp nhau là bao nhiêu giờ?</a:t>
            </a:r>
            <a:endParaRPr lang="en-US" sz="2800" dirty="0">
              <a:solidFill>
                <a:srgbClr val="000099"/>
              </a:solidFill>
              <a:latin typeface="Times New Roman" pitchFamily="18" charset="0"/>
              <a:cs typeface="Times New Roman" pitchFamily="18" charset="0"/>
            </a:endParaRPr>
          </a:p>
        </p:txBody>
      </p:sp>
      <p:grpSp>
        <p:nvGrpSpPr>
          <p:cNvPr id="28" name="Group 59"/>
          <p:cNvGrpSpPr>
            <a:grpSpLocks/>
          </p:cNvGrpSpPr>
          <p:nvPr/>
        </p:nvGrpSpPr>
        <p:grpSpPr bwMode="auto">
          <a:xfrm>
            <a:off x="1155700" y="3953732"/>
            <a:ext cx="6019800" cy="304800"/>
            <a:chOff x="2976" y="2320"/>
            <a:chExt cx="2304" cy="152"/>
          </a:xfrm>
        </p:grpSpPr>
        <p:sp>
          <p:nvSpPr>
            <p:cNvPr id="40" name="Line 60"/>
            <p:cNvSpPr>
              <a:spLocks noChangeShapeType="1"/>
            </p:cNvSpPr>
            <p:nvPr/>
          </p:nvSpPr>
          <p:spPr bwMode="auto">
            <a:xfrm>
              <a:off x="2976" y="2400"/>
              <a:ext cx="230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61"/>
            <p:cNvSpPr>
              <a:spLocks noChangeShapeType="1"/>
            </p:cNvSpPr>
            <p:nvPr/>
          </p:nvSpPr>
          <p:spPr bwMode="auto">
            <a:xfrm>
              <a:off x="2976" y="2328"/>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62"/>
            <p:cNvSpPr>
              <a:spLocks noChangeShapeType="1"/>
            </p:cNvSpPr>
            <p:nvPr/>
          </p:nvSpPr>
          <p:spPr bwMode="auto">
            <a:xfrm>
              <a:off x="5272" y="2320"/>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 name="Text Box 63"/>
          <p:cNvSpPr txBox="1">
            <a:spLocks noChangeArrowheads="1"/>
          </p:cNvSpPr>
          <p:nvPr/>
        </p:nvSpPr>
        <p:spPr bwMode="auto">
          <a:xfrm>
            <a:off x="330200" y="4195032"/>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a:solidFill>
                  <a:srgbClr val="0000CC"/>
                </a:solidFill>
                <a:latin typeface="Times New Roman" pitchFamily="18" charset="0"/>
              </a:rPr>
              <a:t>TP.HCM</a:t>
            </a:r>
            <a:endParaRPr lang="en-US" sz="2000" b="1" dirty="0">
              <a:solidFill>
                <a:srgbClr val="0000CC"/>
              </a:solidFill>
              <a:latin typeface="Times New Roman" pitchFamily="18" charset="0"/>
            </a:endParaRPr>
          </a:p>
        </p:txBody>
      </p:sp>
      <p:sp>
        <p:nvSpPr>
          <p:cNvPr id="56" name="Oval 65"/>
          <p:cNvSpPr>
            <a:spLocks noChangeArrowheads="1"/>
          </p:cNvSpPr>
          <p:nvPr/>
        </p:nvSpPr>
        <p:spPr bwMode="auto">
          <a:xfrm>
            <a:off x="2108200" y="4029932"/>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66"/>
          <p:cNvSpPr>
            <a:spLocks/>
          </p:cNvSpPr>
          <p:nvPr/>
        </p:nvSpPr>
        <p:spPr bwMode="auto">
          <a:xfrm>
            <a:off x="1117600" y="3801332"/>
            <a:ext cx="6096000" cy="304800"/>
          </a:xfrm>
          <a:custGeom>
            <a:avLst/>
            <a:gdLst>
              <a:gd name="T0" fmla="*/ 0 w 2304"/>
              <a:gd name="T1" fmla="*/ 304800 h 160"/>
              <a:gd name="T2" fmla="*/ 2794000 w 2304"/>
              <a:gd name="T3" fmla="*/ 0 h 160"/>
              <a:gd name="T4" fmla="*/ 6096000 w 2304"/>
              <a:gd name="T5" fmla="*/ 304800 h 160"/>
              <a:gd name="T6" fmla="*/ 0 60000 65536"/>
              <a:gd name="T7" fmla="*/ 0 60000 65536"/>
              <a:gd name="T8" fmla="*/ 0 60000 65536"/>
            </a:gdLst>
            <a:ahLst/>
            <a:cxnLst>
              <a:cxn ang="T6">
                <a:pos x="T0" y="T1"/>
              </a:cxn>
              <a:cxn ang="T7">
                <a:pos x="T2" y="T3"/>
              </a:cxn>
              <a:cxn ang="T8">
                <a:pos x="T4" y="T5"/>
              </a:cxn>
            </a:cxnLst>
            <a:rect l="0" t="0" r="r" b="b"/>
            <a:pathLst>
              <a:path w="2304" h="160">
                <a:moveTo>
                  <a:pt x="0" y="160"/>
                </a:moveTo>
                <a:cubicBezTo>
                  <a:pt x="176" y="133"/>
                  <a:pt x="672" y="0"/>
                  <a:pt x="1056" y="0"/>
                </a:cubicBezTo>
                <a:cubicBezTo>
                  <a:pt x="1440" y="0"/>
                  <a:pt x="2044" y="127"/>
                  <a:pt x="2304" y="160"/>
                </a:cubicBezTo>
              </a:path>
            </a:pathLst>
          </a:custGeom>
          <a:noFill/>
          <a:ln w="1905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Text Box 67"/>
          <p:cNvSpPr txBox="1">
            <a:spLocks noChangeArrowheads="1"/>
          </p:cNvSpPr>
          <p:nvPr/>
        </p:nvSpPr>
        <p:spPr bwMode="auto">
          <a:xfrm>
            <a:off x="2565400" y="348383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a:solidFill>
                  <a:srgbClr val="0000CC"/>
                </a:solidFill>
                <a:latin typeface="Times New Roman" pitchFamily="18" charset="0"/>
              </a:rPr>
              <a:t>189km</a:t>
            </a:r>
            <a:endParaRPr lang="en-US" sz="2000" b="1">
              <a:solidFill>
                <a:srgbClr val="0000CC"/>
              </a:solidFill>
              <a:latin typeface="Times New Roman" pitchFamily="18" charset="0"/>
            </a:endParaRPr>
          </a:p>
        </p:txBody>
      </p:sp>
      <p:sp>
        <p:nvSpPr>
          <p:cNvPr id="59" name="Text Box 68"/>
          <p:cNvSpPr txBox="1">
            <a:spLocks noChangeArrowheads="1"/>
          </p:cNvSpPr>
          <p:nvPr/>
        </p:nvSpPr>
        <p:spPr bwMode="auto">
          <a:xfrm>
            <a:off x="1422400" y="4131532"/>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1giờ</a:t>
            </a:r>
            <a:endParaRPr lang="en-US">
              <a:solidFill>
                <a:srgbClr val="0000CC"/>
              </a:solidFill>
              <a:latin typeface="Times New Roman" pitchFamily="18" charset="0"/>
            </a:endParaRPr>
          </a:p>
        </p:txBody>
      </p:sp>
      <p:sp>
        <p:nvSpPr>
          <p:cNvPr id="60" name="Oval 69"/>
          <p:cNvSpPr>
            <a:spLocks noChangeArrowheads="1"/>
          </p:cNvSpPr>
          <p:nvPr/>
        </p:nvSpPr>
        <p:spPr bwMode="auto">
          <a:xfrm>
            <a:off x="4191000" y="4029932"/>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70"/>
          <p:cNvSpPr>
            <a:spLocks/>
          </p:cNvSpPr>
          <p:nvPr/>
        </p:nvSpPr>
        <p:spPr bwMode="auto">
          <a:xfrm rot="16200000">
            <a:off x="5638800" y="2759932"/>
            <a:ext cx="152400" cy="2895600"/>
          </a:xfrm>
          <a:prstGeom prst="leftBrace">
            <a:avLst>
              <a:gd name="adj1" fmla="val 158333"/>
              <a:gd name="adj2" fmla="val 5185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utoShape 71"/>
          <p:cNvSpPr>
            <a:spLocks/>
          </p:cNvSpPr>
          <p:nvPr/>
        </p:nvSpPr>
        <p:spPr bwMode="auto">
          <a:xfrm rot="16200000">
            <a:off x="3124200" y="3166332"/>
            <a:ext cx="177800" cy="2057400"/>
          </a:xfrm>
          <a:prstGeom prst="leftBrace">
            <a:avLst>
              <a:gd name="adj1" fmla="val 96429"/>
              <a:gd name="adj2" fmla="val 51852"/>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Text Box 72"/>
          <p:cNvSpPr txBox="1">
            <a:spLocks noChangeArrowheads="1"/>
          </p:cNvSpPr>
          <p:nvPr/>
        </p:nvSpPr>
        <p:spPr bwMode="auto">
          <a:xfrm>
            <a:off x="2692400" y="4196620"/>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1giờ 48phút</a:t>
            </a:r>
            <a:endParaRPr lang="en-US">
              <a:solidFill>
                <a:srgbClr val="0000CC"/>
              </a:solidFill>
              <a:latin typeface="Times New Roman" pitchFamily="18" charset="0"/>
            </a:endParaRPr>
          </a:p>
        </p:txBody>
      </p:sp>
      <p:sp>
        <p:nvSpPr>
          <p:cNvPr id="64" name="Text Box 73"/>
          <p:cNvSpPr txBox="1">
            <a:spLocks noChangeArrowheads="1"/>
          </p:cNvSpPr>
          <p:nvPr/>
        </p:nvSpPr>
        <p:spPr bwMode="auto">
          <a:xfrm>
            <a:off x="5054600" y="4182332"/>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solidFill>
                  <a:srgbClr val="0000CC"/>
                </a:solidFill>
                <a:latin typeface="Times New Roman" pitchFamily="18" charset="0"/>
              </a:rPr>
              <a:t>1giờ 48phút</a:t>
            </a:r>
            <a:endParaRPr lang="en-US">
              <a:solidFill>
                <a:srgbClr val="0000CC"/>
              </a:solidFill>
              <a:latin typeface="Times New Roman" pitchFamily="18" charset="0"/>
            </a:endParaRPr>
          </a:p>
        </p:txBody>
      </p:sp>
      <p:pic>
        <p:nvPicPr>
          <p:cNvPr id="65" name="Picture 74"/>
          <p:cNvPicPr>
            <a:picLocks noChangeAspect="1" noChangeArrowheads="1"/>
          </p:cNvPicPr>
          <p:nvPr/>
        </p:nvPicPr>
        <p:blipFill>
          <a:blip r:embed="rId4">
            <a:extLst>
              <a:ext uri="{28A0092B-C50C-407E-A947-70E740481C1C}">
                <a14:useLocalDpi xmlns:a14="http://schemas.microsoft.com/office/drawing/2010/main" val="0"/>
              </a:ext>
            </a:extLst>
          </a:blip>
          <a:srcRect l="34489" t="36220" r="34488" b="39171"/>
          <a:stretch>
            <a:fillRect/>
          </a:stretch>
        </p:blipFill>
        <p:spPr bwMode="auto">
          <a:xfrm>
            <a:off x="3441700" y="3521932"/>
            <a:ext cx="914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5" descr="Xe khách Hyundai HB120SL"/>
          <p:cNvPicPr>
            <a:picLocks noChangeAspect="1" noChangeArrowheads="1"/>
          </p:cNvPicPr>
          <p:nvPr/>
        </p:nvPicPr>
        <p:blipFill>
          <a:blip r:embed="rId5">
            <a:extLst>
              <a:ext uri="{28A0092B-C50C-407E-A947-70E740481C1C}">
                <a14:useLocalDpi xmlns:a14="http://schemas.microsoft.com/office/drawing/2010/main" val="0"/>
              </a:ext>
            </a:extLst>
          </a:blip>
          <a:srcRect l="8000" t="30247"/>
          <a:stretch>
            <a:fillRect/>
          </a:stretch>
        </p:blipFill>
        <p:spPr bwMode="auto">
          <a:xfrm>
            <a:off x="4241800" y="3521932"/>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76"/>
          <p:cNvSpPr>
            <a:spLocks/>
          </p:cNvSpPr>
          <p:nvPr/>
        </p:nvSpPr>
        <p:spPr bwMode="auto">
          <a:xfrm rot="16200000">
            <a:off x="1612900" y="3712432"/>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Text Box 63"/>
          <p:cNvSpPr txBox="1">
            <a:spLocks noChangeArrowheads="1"/>
          </p:cNvSpPr>
          <p:nvPr/>
        </p:nvSpPr>
        <p:spPr bwMode="auto">
          <a:xfrm>
            <a:off x="6756400" y="4297353"/>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000" b="1" dirty="0" smtClean="0">
                <a:solidFill>
                  <a:srgbClr val="0000CC"/>
                </a:solidFill>
                <a:latin typeface="Times New Roman" pitchFamily="18" charset="0"/>
              </a:rPr>
              <a:t>TP.Cần Thơ</a:t>
            </a:r>
            <a:endParaRPr lang="en-US" sz="2000" b="1" dirty="0">
              <a:solidFill>
                <a:srgbClr val="0000CC"/>
              </a:solidFill>
              <a:latin typeface="Times New Roman" pitchFamily="18" charset="0"/>
            </a:endParaRPr>
          </a:p>
        </p:txBody>
      </p:sp>
    </p:spTree>
    <p:extLst>
      <p:ext uri="{BB962C8B-B14F-4D97-AF65-F5344CB8AC3E}">
        <p14:creationId xmlns:p14="http://schemas.microsoft.com/office/powerpoint/2010/main" val="1417434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80">
                                          <p:stCondLst>
                                            <p:cond delay="0"/>
                                          </p:stCondLst>
                                        </p:cTn>
                                        <p:tgtEl>
                                          <p:spTgt spid="27"/>
                                        </p:tgtEl>
                                      </p:cBhvr>
                                    </p:animEffect>
                                    <p:anim calcmode="lin" valueType="num">
                                      <p:cBhvr>
                                        <p:cTn id="2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1" dur="26">
                                          <p:stCondLst>
                                            <p:cond delay="650"/>
                                          </p:stCondLst>
                                        </p:cTn>
                                        <p:tgtEl>
                                          <p:spTgt spid="27"/>
                                        </p:tgtEl>
                                      </p:cBhvr>
                                      <p:to x="100000" y="60000"/>
                                    </p:animScale>
                                    <p:animScale>
                                      <p:cBhvr>
                                        <p:cTn id="32" dur="166" decel="50000">
                                          <p:stCondLst>
                                            <p:cond delay="676"/>
                                          </p:stCondLst>
                                        </p:cTn>
                                        <p:tgtEl>
                                          <p:spTgt spid="27"/>
                                        </p:tgtEl>
                                      </p:cBhvr>
                                      <p:to x="100000" y="100000"/>
                                    </p:animScale>
                                    <p:animScale>
                                      <p:cBhvr>
                                        <p:cTn id="33" dur="26">
                                          <p:stCondLst>
                                            <p:cond delay="1312"/>
                                          </p:stCondLst>
                                        </p:cTn>
                                        <p:tgtEl>
                                          <p:spTgt spid="27"/>
                                        </p:tgtEl>
                                      </p:cBhvr>
                                      <p:to x="100000" y="80000"/>
                                    </p:animScale>
                                    <p:animScale>
                                      <p:cBhvr>
                                        <p:cTn id="34" dur="166" decel="50000">
                                          <p:stCondLst>
                                            <p:cond delay="1338"/>
                                          </p:stCondLst>
                                        </p:cTn>
                                        <p:tgtEl>
                                          <p:spTgt spid="27"/>
                                        </p:tgtEl>
                                      </p:cBhvr>
                                      <p:to x="100000" y="100000"/>
                                    </p:animScale>
                                    <p:animScale>
                                      <p:cBhvr>
                                        <p:cTn id="35" dur="26">
                                          <p:stCondLst>
                                            <p:cond delay="1642"/>
                                          </p:stCondLst>
                                        </p:cTn>
                                        <p:tgtEl>
                                          <p:spTgt spid="27"/>
                                        </p:tgtEl>
                                      </p:cBhvr>
                                      <p:to x="100000" y="90000"/>
                                    </p:animScale>
                                    <p:animScale>
                                      <p:cBhvr>
                                        <p:cTn id="36" dur="166" decel="50000">
                                          <p:stCondLst>
                                            <p:cond delay="1668"/>
                                          </p:stCondLst>
                                        </p:cTn>
                                        <p:tgtEl>
                                          <p:spTgt spid="27"/>
                                        </p:tgtEl>
                                      </p:cBhvr>
                                      <p:to x="100000" y="100000"/>
                                    </p:animScale>
                                    <p:animScale>
                                      <p:cBhvr>
                                        <p:cTn id="37" dur="26">
                                          <p:stCondLst>
                                            <p:cond delay="1808"/>
                                          </p:stCondLst>
                                        </p:cTn>
                                        <p:tgtEl>
                                          <p:spTgt spid="27"/>
                                        </p:tgtEl>
                                      </p:cBhvr>
                                      <p:to x="100000" y="95000"/>
                                    </p:animScale>
                                    <p:animScale>
                                      <p:cBhvr>
                                        <p:cTn id="38"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16"/>
          <p:cNvSpPr txBox="1">
            <a:spLocks noChangeArrowheads="1"/>
          </p:cNvSpPr>
          <p:nvPr/>
        </p:nvSpPr>
        <p:spPr bwMode="auto">
          <a:xfrm>
            <a:off x="441325" y="1666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endParaRPr lang="en-US"/>
          </a:p>
        </p:txBody>
      </p:sp>
      <p:sp>
        <p:nvSpPr>
          <p:cNvPr id="5125" name="Text Box 17"/>
          <p:cNvSpPr txBox="1">
            <a:spLocks noChangeArrowheads="1"/>
          </p:cNvSpPr>
          <p:nvPr/>
        </p:nvSpPr>
        <p:spPr bwMode="auto">
          <a:xfrm>
            <a:off x="76200" y="153988"/>
            <a:ext cx="8991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altLang="en-US" sz="2800" b="1" u="sng" dirty="0" err="1" smtClean="0">
                <a:solidFill>
                  <a:srgbClr val="800000"/>
                </a:solidFill>
                <a:latin typeface="Times New Roman" pitchFamily="18" charset="0"/>
                <a:cs typeface="Times New Roman" pitchFamily="18" charset="0"/>
              </a:rPr>
              <a:t>Bài</a:t>
            </a:r>
            <a:r>
              <a:rPr lang="en-US" altLang="en-US" sz="2800" b="1" u="sng" dirty="0" smtClean="0">
                <a:solidFill>
                  <a:srgbClr val="800000"/>
                </a:solidFill>
                <a:latin typeface="Times New Roman" pitchFamily="18" charset="0"/>
                <a:cs typeface="Times New Roman" pitchFamily="18" charset="0"/>
              </a:rPr>
              <a:t> </a:t>
            </a:r>
            <a:r>
              <a:rPr lang="en-US" altLang="en-US" sz="2800" b="1" u="sng" dirty="0" err="1" smtClean="0">
                <a:solidFill>
                  <a:srgbClr val="800000"/>
                </a:solidFill>
                <a:latin typeface="Times New Roman" pitchFamily="18" charset="0"/>
                <a:cs typeface="Times New Roman" pitchFamily="18" charset="0"/>
              </a:rPr>
              <a:t>toán</a:t>
            </a:r>
            <a:r>
              <a:rPr lang="en-US" altLang="en-US" sz="2800" b="1" u="sng" dirty="0" smtClean="0">
                <a:solidFill>
                  <a:srgbClr val="800000"/>
                </a:solidFill>
                <a:latin typeface="Times New Roman" pitchFamily="18" charset="0"/>
                <a:cs typeface="Times New Roman" pitchFamily="18" charset="0"/>
              </a:rPr>
              <a:t> </a:t>
            </a:r>
            <a:r>
              <a:rPr lang="en-US" altLang="en-US" sz="2800" b="1" u="sng" dirty="0" smtClean="0">
                <a:solidFill>
                  <a:srgbClr val="800000"/>
                </a:solidFill>
                <a:latin typeface="Times New Roman" pitchFamily="18" charset="0"/>
                <a:cs typeface="Times New Roman" pitchFamily="18" charset="0"/>
              </a:rPr>
              <a:t>2</a:t>
            </a:r>
            <a:r>
              <a:rPr lang="en-US" altLang="en-US" sz="2800" b="1" dirty="0" smtClean="0">
                <a:solidFill>
                  <a:srgbClr val="800000"/>
                </a:solidFill>
                <a:latin typeface="Times New Roman" pitchFamily="18" charset="0"/>
                <a:cs typeface="Times New Roman" pitchFamily="18" charset="0"/>
              </a:rPr>
              <a:t>: </a:t>
            </a:r>
            <a:r>
              <a:rPr lang="en-US" sz="2800" dirty="0" err="1" smtClean="0">
                <a:solidFill>
                  <a:srgbClr val="000099"/>
                </a:solidFill>
              </a:rPr>
              <a:t>Mét</a:t>
            </a:r>
            <a:r>
              <a:rPr lang="en-US" sz="2800" dirty="0" smtClean="0">
                <a:solidFill>
                  <a:srgbClr val="000099"/>
                </a:solidFill>
              </a:rPr>
              <a:t> </a:t>
            </a:r>
            <a:r>
              <a:rPr lang="en-US" sz="2800" dirty="0" err="1">
                <a:solidFill>
                  <a:srgbClr val="000099"/>
                </a:solidFill>
              </a:rPr>
              <a:t>xe</a:t>
            </a:r>
            <a:r>
              <a:rPr lang="en-US" sz="2800" dirty="0">
                <a:solidFill>
                  <a:srgbClr val="000099"/>
                </a:solidFill>
              </a:rPr>
              <a:t> ®¹p vµ </a:t>
            </a:r>
            <a:r>
              <a:rPr lang="en-US" sz="2800" dirty="0" err="1">
                <a:solidFill>
                  <a:srgbClr val="000099"/>
                </a:solidFill>
              </a:rPr>
              <a:t>mét</a:t>
            </a:r>
            <a:r>
              <a:rPr lang="en-US" sz="2800" dirty="0">
                <a:solidFill>
                  <a:srgbClr val="000099"/>
                </a:solidFill>
              </a:rPr>
              <a:t> « t« ®i </a:t>
            </a:r>
            <a:r>
              <a:rPr lang="en-US" sz="2800" dirty="0" err="1" smtClean="0">
                <a:solidFill>
                  <a:srgbClr val="000099"/>
                </a:solidFill>
              </a:rPr>
              <a:t>từ</a:t>
            </a:r>
            <a:r>
              <a:rPr lang="en-US" sz="2800" dirty="0" smtClean="0">
                <a:solidFill>
                  <a:srgbClr val="000099"/>
                </a:solidFill>
              </a:rPr>
              <a:t>­ </a:t>
            </a:r>
            <a:r>
              <a:rPr lang="en-US" sz="2800" dirty="0" err="1">
                <a:solidFill>
                  <a:srgbClr val="000099"/>
                </a:solidFill>
              </a:rPr>
              <a:t>hai</a:t>
            </a:r>
            <a:r>
              <a:rPr lang="en-US" sz="2800" dirty="0">
                <a:solidFill>
                  <a:srgbClr val="000099"/>
                </a:solidFill>
              </a:rPr>
              <a:t> ®</a:t>
            </a:r>
            <a:r>
              <a:rPr lang="en-US" sz="2800" dirty="0" err="1">
                <a:solidFill>
                  <a:srgbClr val="000099"/>
                </a:solidFill>
              </a:rPr>
              <a:t>Çu</a:t>
            </a:r>
            <a:r>
              <a:rPr lang="en-US" sz="2800" dirty="0">
                <a:solidFill>
                  <a:srgbClr val="000099"/>
                </a:solidFill>
              </a:rPr>
              <a:t> </a:t>
            </a:r>
            <a:r>
              <a:rPr lang="en-US" sz="2800" dirty="0" err="1">
                <a:solidFill>
                  <a:srgbClr val="000099"/>
                </a:solidFill>
              </a:rPr>
              <a:t>mét</a:t>
            </a:r>
            <a:r>
              <a:rPr lang="en-US" sz="2800" dirty="0">
                <a:solidFill>
                  <a:srgbClr val="000099"/>
                </a:solidFill>
              </a:rPr>
              <a:t> </a:t>
            </a:r>
            <a:r>
              <a:rPr lang="en-US" sz="2800" dirty="0" err="1">
                <a:solidFill>
                  <a:srgbClr val="000099"/>
                </a:solidFill>
              </a:rPr>
              <a:t>qu¶ng</a:t>
            </a:r>
            <a:r>
              <a:rPr lang="en-US" sz="2800" dirty="0">
                <a:solidFill>
                  <a:srgbClr val="000099"/>
                </a:solidFill>
              </a:rPr>
              <a:t> </a:t>
            </a:r>
            <a:r>
              <a:rPr lang="vi-VN" sz="2800" dirty="0">
                <a:solidFill>
                  <a:srgbClr val="000099"/>
                </a:solidFill>
              </a:rPr>
              <a:t>đ</a:t>
            </a:r>
            <a:r>
              <a:rPr lang="vi-VN" sz="2400" dirty="0">
                <a:solidFill>
                  <a:srgbClr val="000099"/>
                </a:solidFill>
              </a:rPr>
              <a:t>ườ</a:t>
            </a:r>
            <a:r>
              <a:rPr lang="vi-VN" sz="2800" dirty="0">
                <a:solidFill>
                  <a:srgbClr val="000099"/>
                </a:solidFill>
              </a:rPr>
              <a:t>ng</a:t>
            </a:r>
            <a:r>
              <a:rPr lang="vi-VN" sz="2800" b="0" dirty="0" smtClean="0">
                <a:solidFill>
                  <a:schemeClr val="tx1">
                    <a:lumMod val="50000"/>
                  </a:schemeClr>
                </a:solidFill>
                <a:latin typeface="Times New Roman" pitchFamily="18" charset="0"/>
                <a:cs typeface="Times New Roman" pitchFamily="18" charset="0"/>
              </a:rPr>
              <a:t> </a:t>
            </a:r>
            <a:r>
              <a:rPr lang="en-US" sz="2800" dirty="0" err="1" smtClean="0">
                <a:solidFill>
                  <a:srgbClr val="000099"/>
                </a:solidFill>
              </a:rPr>
              <a:t>dµi</a:t>
            </a:r>
            <a:r>
              <a:rPr lang="en-US" sz="2800" dirty="0" smtClean="0">
                <a:solidFill>
                  <a:srgbClr val="000099"/>
                </a:solidFill>
              </a:rPr>
              <a:t> </a:t>
            </a:r>
            <a:r>
              <a:rPr lang="en-US" sz="2800" dirty="0">
                <a:solidFill>
                  <a:srgbClr val="000099"/>
                </a:solidFill>
              </a:rPr>
              <a:t>156km, </a:t>
            </a:r>
            <a:r>
              <a:rPr lang="en-US" sz="2800" dirty="0" err="1">
                <a:solidFill>
                  <a:srgbClr val="000099"/>
                </a:solidFill>
              </a:rPr>
              <a:t>sau</a:t>
            </a:r>
            <a:r>
              <a:rPr lang="en-US" sz="2800" dirty="0">
                <a:solidFill>
                  <a:srgbClr val="000099"/>
                </a:solidFill>
              </a:rPr>
              <a:t> 3 </a:t>
            </a:r>
            <a:r>
              <a:rPr lang="en-US" sz="2800" dirty="0" err="1">
                <a:solidFill>
                  <a:srgbClr val="000099"/>
                </a:solidFill>
              </a:rPr>
              <a:t>giê</a:t>
            </a:r>
            <a:r>
              <a:rPr lang="en-US" sz="2800" dirty="0">
                <a:solidFill>
                  <a:srgbClr val="000099"/>
                </a:solidFill>
              </a:rPr>
              <a:t> </a:t>
            </a:r>
            <a:r>
              <a:rPr lang="en-US" sz="2800" dirty="0" err="1">
                <a:solidFill>
                  <a:srgbClr val="000099"/>
                </a:solidFill>
              </a:rPr>
              <a:t>th</a:t>
            </a:r>
            <a:r>
              <a:rPr lang="en-US" sz="2800" dirty="0">
                <a:solidFill>
                  <a:srgbClr val="000099"/>
                </a:solidFill>
              </a:rPr>
              <a:t>× </a:t>
            </a:r>
            <a:r>
              <a:rPr lang="en-US" sz="2800" dirty="0" err="1">
                <a:solidFill>
                  <a:srgbClr val="000099"/>
                </a:solidFill>
              </a:rPr>
              <a:t>gÆp</a:t>
            </a:r>
            <a:r>
              <a:rPr lang="en-US" sz="2800" dirty="0">
                <a:solidFill>
                  <a:srgbClr val="000099"/>
                </a:solidFill>
              </a:rPr>
              <a:t> </a:t>
            </a:r>
            <a:r>
              <a:rPr lang="en-US" sz="2800" dirty="0" err="1">
                <a:solidFill>
                  <a:srgbClr val="000099"/>
                </a:solidFill>
              </a:rPr>
              <a:t>nhau</a:t>
            </a:r>
            <a:r>
              <a:rPr lang="en-US" sz="2800" dirty="0">
                <a:solidFill>
                  <a:srgbClr val="000099"/>
                </a:solidFill>
              </a:rPr>
              <a:t>. </a:t>
            </a:r>
            <a:r>
              <a:rPr lang="en-US" sz="2800" dirty="0" err="1">
                <a:solidFill>
                  <a:srgbClr val="000099"/>
                </a:solidFill>
              </a:rPr>
              <a:t>NÕu</a:t>
            </a:r>
            <a:r>
              <a:rPr lang="en-US" sz="2800" dirty="0">
                <a:solidFill>
                  <a:srgbClr val="000099"/>
                </a:solidFill>
              </a:rPr>
              <a:t> ®i </a:t>
            </a:r>
            <a:r>
              <a:rPr lang="en-US" sz="2800" dirty="0" err="1">
                <a:solidFill>
                  <a:srgbClr val="000099"/>
                </a:solidFill>
              </a:rPr>
              <a:t>cïng</a:t>
            </a:r>
            <a:r>
              <a:rPr lang="en-US" sz="2800" dirty="0">
                <a:solidFill>
                  <a:srgbClr val="000099"/>
                </a:solidFill>
              </a:rPr>
              <a:t> </a:t>
            </a:r>
            <a:r>
              <a:rPr lang="en-US" sz="2800" dirty="0" err="1">
                <a:solidFill>
                  <a:srgbClr val="000099"/>
                </a:solidFill>
              </a:rPr>
              <a:t>chiÒu</a:t>
            </a:r>
            <a:r>
              <a:rPr lang="en-US" sz="2800" dirty="0">
                <a:solidFill>
                  <a:srgbClr val="000099"/>
                </a:solidFill>
              </a:rPr>
              <a:t> vµ </a:t>
            </a:r>
            <a:r>
              <a:rPr lang="en-US" sz="2800" dirty="0" err="1">
                <a:solidFill>
                  <a:srgbClr val="000099"/>
                </a:solidFill>
              </a:rPr>
              <a:t>xuÊt</a:t>
            </a:r>
            <a:r>
              <a:rPr lang="en-US" sz="2800" dirty="0">
                <a:solidFill>
                  <a:srgbClr val="000099"/>
                </a:solidFill>
              </a:rPr>
              <a:t> </a:t>
            </a:r>
            <a:r>
              <a:rPr lang="en-US" sz="2800" dirty="0" err="1">
                <a:solidFill>
                  <a:srgbClr val="000099"/>
                </a:solidFill>
              </a:rPr>
              <a:t>ph¸t</a:t>
            </a:r>
            <a:r>
              <a:rPr lang="en-US" sz="2800" dirty="0">
                <a:solidFill>
                  <a:srgbClr val="000099"/>
                </a:solidFill>
              </a:rPr>
              <a:t> t¹i </a:t>
            </a:r>
            <a:r>
              <a:rPr lang="en-US" sz="2800" dirty="0" err="1">
                <a:solidFill>
                  <a:srgbClr val="000099"/>
                </a:solidFill>
              </a:rPr>
              <a:t>mét</a:t>
            </a:r>
            <a:r>
              <a:rPr lang="en-US" sz="2800" dirty="0">
                <a:solidFill>
                  <a:srgbClr val="000099"/>
                </a:solidFill>
              </a:rPr>
              <a:t> ®</a:t>
            </a:r>
            <a:r>
              <a:rPr lang="en-US" sz="2800" dirty="0" err="1">
                <a:solidFill>
                  <a:srgbClr val="000099"/>
                </a:solidFill>
              </a:rPr>
              <a:t>Þa</a:t>
            </a:r>
            <a:r>
              <a:rPr lang="en-US" sz="2800" dirty="0">
                <a:solidFill>
                  <a:srgbClr val="000099"/>
                </a:solidFill>
              </a:rPr>
              <a:t> ®</a:t>
            </a:r>
            <a:r>
              <a:rPr lang="en-US" sz="2800" dirty="0" err="1">
                <a:solidFill>
                  <a:srgbClr val="000099"/>
                </a:solidFill>
              </a:rPr>
              <a:t>iÓm</a:t>
            </a:r>
            <a:r>
              <a:rPr lang="en-US" sz="2800" dirty="0">
                <a:solidFill>
                  <a:srgbClr val="000099"/>
                </a:solidFill>
              </a:rPr>
              <a:t>  </a:t>
            </a:r>
            <a:r>
              <a:rPr lang="en-US" sz="2800" dirty="0" err="1">
                <a:solidFill>
                  <a:srgbClr val="000099"/>
                </a:solidFill>
              </a:rPr>
              <a:t>th</a:t>
            </a:r>
            <a:r>
              <a:rPr lang="en-US" sz="2800" dirty="0">
                <a:solidFill>
                  <a:srgbClr val="000099"/>
                </a:solidFill>
              </a:rPr>
              <a:t>× </a:t>
            </a:r>
            <a:r>
              <a:rPr lang="en-US" sz="2800" dirty="0" err="1">
                <a:solidFill>
                  <a:srgbClr val="000099"/>
                </a:solidFill>
              </a:rPr>
              <a:t>sau</a:t>
            </a:r>
            <a:r>
              <a:rPr lang="en-US" sz="2800" dirty="0">
                <a:solidFill>
                  <a:srgbClr val="000099"/>
                </a:solidFill>
              </a:rPr>
              <a:t> 1 </a:t>
            </a:r>
            <a:r>
              <a:rPr lang="en-US" sz="2800" dirty="0" err="1">
                <a:solidFill>
                  <a:srgbClr val="000099"/>
                </a:solidFill>
              </a:rPr>
              <a:t>giê</a:t>
            </a:r>
            <a:r>
              <a:rPr lang="en-US" sz="2800" dirty="0">
                <a:solidFill>
                  <a:srgbClr val="000099"/>
                </a:solidFill>
              </a:rPr>
              <a:t> </a:t>
            </a:r>
            <a:r>
              <a:rPr lang="en-US" sz="2800" dirty="0" err="1">
                <a:solidFill>
                  <a:srgbClr val="000099"/>
                </a:solidFill>
              </a:rPr>
              <a:t>hai</a:t>
            </a:r>
            <a:r>
              <a:rPr lang="en-US" sz="2800" dirty="0">
                <a:solidFill>
                  <a:srgbClr val="000099"/>
                </a:solidFill>
              </a:rPr>
              <a:t> </a:t>
            </a:r>
            <a:r>
              <a:rPr lang="en-US" sz="2800" dirty="0" err="1">
                <a:solidFill>
                  <a:srgbClr val="000099"/>
                </a:solidFill>
              </a:rPr>
              <a:t>xe</a:t>
            </a:r>
            <a:r>
              <a:rPr lang="en-US" sz="2800" dirty="0">
                <a:solidFill>
                  <a:srgbClr val="000099"/>
                </a:solidFill>
              </a:rPr>
              <a:t> </a:t>
            </a:r>
            <a:r>
              <a:rPr lang="en-US" sz="2800" dirty="0" err="1">
                <a:solidFill>
                  <a:srgbClr val="000099"/>
                </a:solidFill>
              </a:rPr>
              <a:t>c¸ch</a:t>
            </a:r>
            <a:r>
              <a:rPr lang="en-US" sz="2800" dirty="0">
                <a:solidFill>
                  <a:srgbClr val="000099"/>
                </a:solidFill>
              </a:rPr>
              <a:t> </a:t>
            </a:r>
            <a:r>
              <a:rPr lang="en-US" sz="2800" dirty="0" err="1">
                <a:solidFill>
                  <a:srgbClr val="000099"/>
                </a:solidFill>
              </a:rPr>
              <a:t>nhau</a:t>
            </a:r>
            <a:r>
              <a:rPr lang="en-US" sz="2800" dirty="0">
                <a:solidFill>
                  <a:srgbClr val="000099"/>
                </a:solidFill>
              </a:rPr>
              <a:t> 28km. </a:t>
            </a:r>
            <a:r>
              <a:rPr lang="en-US" sz="2800" dirty="0" err="1">
                <a:solidFill>
                  <a:srgbClr val="000099"/>
                </a:solidFill>
              </a:rPr>
              <a:t>TÝnh</a:t>
            </a:r>
            <a:r>
              <a:rPr lang="en-US" sz="2800" dirty="0">
                <a:solidFill>
                  <a:srgbClr val="000099"/>
                </a:solidFill>
              </a:rPr>
              <a:t> </a:t>
            </a:r>
            <a:r>
              <a:rPr lang="en-US" sz="2800" dirty="0" err="1">
                <a:solidFill>
                  <a:srgbClr val="000099"/>
                </a:solidFill>
              </a:rPr>
              <a:t>vËn</a:t>
            </a:r>
            <a:r>
              <a:rPr lang="en-US" sz="2800" dirty="0">
                <a:solidFill>
                  <a:srgbClr val="000099"/>
                </a:solidFill>
              </a:rPr>
              <a:t> </a:t>
            </a:r>
            <a:r>
              <a:rPr lang="en-US" sz="2800" dirty="0" err="1">
                <a:solidFill>
                  <a:srgbClr val="000099"/>
                </a:solidFill>
              </a:rPr>
              <a:t>tèc</a:t>
            </a:r>
            <a:r>
              <a:rPr lang="en-US" sz="2800" dirty="0">
                <a:solidFill>
                  <a:srgbClr val="000099"/>
                </a:solidFill>
              </a:rPr>
              <a:t> </a:t>
            </a:r>
            <a:r>
              <a:rPr lang="en-US" sz="2800" dirty="0" err="1">
                <a:solidFill>
                  <a:srgbClr val="000099"/>
                </a:solidFill>
              </a:rPr>
              <a:t>xe</a:t>
            </a:r>
            <a:r>
              <a:rPr lang="en-US" sz="2800" dirty="0">
                <a:solidFill>
                  <a:srgbClr val="000099"/>
                </a:solidFill>
              </a:rPr>
              <a:t> ®¹p vµ «t«. </a:t>
            </a:r>
          </a:p>
        </p:txBody>
      </p:sp>
      <p:sp>
        <p:nvSpPr>
          <p:cNvPr id="38930" name="Text Box 18"/>
          <p:cNvSpPr txBox="1">
            <a:spLocks noChangeArrowheads="1"/>
          </p:cNvSpPr>
          <p:nvPr/>
        </p:nvSpPr>
        <p:spPr bwMode="auto">
          <a:xfrm>
            <a:off x="4038600" y="1905000"/>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sz="2400" b="1" u="sng" dirty="0" err="1"/>
              <a:t>Gi¶i</a:t>
            </a:r>
            <a:endParaRPr lang="en-US" sz="2400" b="1" u="sng" dirty="0"/>
          </a:p>
        </p:txBody>
      </p:sp>
      <p:sp>
        <p:nvSpPr>
          <p:cNvPr id="38931" name="Text Box 19"/>
          <p:cNvSpPr txBox="1">
            <a:spLocks noChangeArrowheads="1"/>
          </p:cNvSpPr>
          <p:nvPr/>
        </p:nvSpPr>
        <p:spPr bwMode="auto">
          <a:xfrm>
            <a:off x="228600" y="2286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sz="2400" dirty="0" err="1"/>
              <a:t>Gäi</a:t>
            </a:r>
            <a:r>
              <a:rPr lang="en-US" sz="2400" dirty="0"/>
              <a:t> </a:t>
            </a:r>
            <a:r>
              <a:rPr lang="en-US" sz="2400" dirty="0" err="1"/>
              <a:t>vËn</a:t>
            </a:r>
            <a:r>
              <a:rPr lang="en-US" sz="2400" dirty="0"/>
              <a:t> </a:t>
            </a:r>
            <a:r>
              <a:rPr lang="en-US" sz="2400" dirty="0" err="1"/>
              <a:t>tèc</a:t>
            </a:r>
            <a:r>
              <a:rPr lang="en-US" sz="2400" dirty="0"/>
              <a:t> </a:t>
            </a:r>
            <a:r>
              <a:rPr lang="en-US" sz="2400" dirty="0" err="1"/>
              <a:t>xe</a:t>
            </a:r>
            <a:r>
              <a:rPr lang="en-US" sz="2400" dirty="0"/>
              <a:t> ®¹p lµ x (km/h) , </a:t>
            </a:r>
            <a:r>
              <a:rPr lang="en-US" sz="2400" dirty="0" err="1"/>
              <a:t>v©n</a:t>
            </a:r>
            <a:r>
              <a:rPr lang="en-US" sz="2400" dirty="0"/>
              <a:t> </a:t>
            </a:r>
            <a:r>
              <a:rPr lang="en-US" sz="2400" dirty="0" err="1"/>
              <a:t>tèc</a:t>
            </a:r>
            <a:r>
              <a:rPr lang="en-US" sz="2400" dirty="0"/>
              <a:t> « t« lµ y (km/h ): §K. x, y &gt;0</a:t>
            </a:r>
          </a:p>
        </p:txBody>
      </p:sp>
      <p:sp>
        <p:nvSpPr>
          <p:cNvPr id="38934" name="Text Box 22"/>
          <p:cNvSpPr txBox="1">
            <a:spLocks noChangeArrowheads="1"/>
          </p:cNvSpPr>
          <p:nvPr/>
        </p:nvSpPr>
        <p:spPr bwMode="auto">
          <a:xfrm>
            <a:off x="152400" y="2819400"/>
            <a:ext cx="8507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r>
              <a:rPr lang="en-US" sz="2400" dirty="0" err="1" smtClean="0">
                <a:latin typeface="Times New Roman" pitchFamily="18" charset="0"/>
                <a:cs typeface="Times New Roman" pitchFamily="18" charset="0"/>
              </a:rPr>
              <a:t>Quảng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3x (km); </a:t>
            </a:r>
            <a:r>
              <a:rPr lang="en-US" sz="2400" dirty="0" err="1">
                <a:latin typeface="Times New Roman" pitchFamily="18" charset="0"/>
                <a:cs typeface="Times New Roman" pitchFamily="18" charset="0"/>
              </a:rPr>
              <a:t>Quảng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3y (km)</a:t>
            </a:r>
          </a:p>
        </p:txBody>
      </p:sp>
      <p:sp>
        <p:nvSpPr>
          <p:cNvPr id="38936" name="Text Box 24"/>
          <p:cNvSpPr txBox="1">
            <a:spLocks noChangeArrowheads="1"/>
          </p:cNvSpPr>
          <p:nvPr/>
        </p:nvSpPr>
        <p:spPr bwMode="auto">
          <a:xfrm>
            <a:off x="152400" y="3429000"/>
            <a:ext cx="800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sz="2400" dirty="0" err="1"/>
              <a:t>Sau</a:t>
            </a:r>
            <a:r>
              <a:rPr lang="en-US" sz="2400" dirty="0"/>
              <a:t> 3 </a:t>
            </a:r>
            <a:r>
              <a:rPr lang="en-US" sz="2400" dirty="0" err="1"/>
              <a:t>giê</a:t>
            </a:r>
            <a:r>
              <a:rPr lang="en-US" sz="2400" dirty="0"/>
              <a:t> </a:t>
            </a:r>
            <a:r>
              <a:rPr lang="en-US" sz="2400" dirty="0" err="1"/>
              <a:t>hai</a:t>
            </a:r>
            <a:r>
              <a:rPr lang="en-US" sz="2400" dirty="0"/>
              <a:t> </a:t>
            </a:r>
            <a:r>
              <a:rPr lang="en-US" sz="2400" dirty="0" err="1"/>
              <a:t>xe</a:t>
            </a:r>
            <a:r>
              <a:rPr lang="en-US" sz="2400" dirty="0"/>
              <a:t> </a:t>
            </a:r>
            <a:r>
              <a:rPr lang="en-US" sz="2400" dirty="0" err="1"/>
              <a:t>gÆp</a:t>
            </a:r>
            <a:r>
              <a:rPr lang="en-US" sz="2400" dirty="0"/>
              <a:t> </a:t>
            </a:r>
            <a:r>
              <a:rPr lang="en-US" sz="2400" dirty="0" err="1"/>
              <a:t>nhau</a:t>
            </a:r>
            <a:r>
              <a:rPr lang="en-US" sz="2400" dirty="0"/>
              <a:t>. Ta </a:t>
            </a:r>
            <a:r>
              <a:rPr lang="en-US" sz="2400" dirty="0" err="1"/>
              <a:t>cã</a:t>
            </a:r>
            <a:r>
              <a:rPr lang="en-US" sz="2400" dirty="0"/>
              <a:t> PT: 3x +3y = 156 </a:t>
            </a:r>
          </a:p>
          <a:p>
            <a:pPr eaLnBrk="1" hangingPunct="1">
              <a:spcBef>
                <a:spcPct val="50000"/>
              </a:spcBef>
            </a:pPr>
            <a:r>
              <a:rPr lang="en-US" sz="2400" dirty="0" err="1" smtClean="0"/>
              <a:t>XuÊt</a:t>
            </a:r>
            <a:r>
              <a:rPr lang="en-US" sz="2400" dirty="0" smtClean="0"/>
              <a:t> </a:t>
            </a:r>
            <a:r>
              <a:rPr lang="en-US" sz="2400" dirty="0" err="1"/>
              <a:t>ph¸t</a:t>
            </a:r>
            <a:r>
              <a:rPr lang="en-US" sz="2400" dirty="0"/>
              <a:t> </a:t>
            </a:r>
            <a:r>
              <a:rPr lang="en-US" sz="2400" dirty="0" err="1"/>
              <a:t>cïng</a:t>
            </a:r>
            <a:r>
              <a:rPr lang="en-US" sz="2400" dirty="0"/>
              <a:t> </a:t>
            </a:r>
            <a:r>
              <a:rPr lang="en-US" sz="2400" dirty="0" err="1"/>
              <a:t>chiÒu</a:t>
            </a:r>
            <a:r>
              <a:rPr lang="en-US" sz="2400" dirty="0"/>
              <a:t> t¹i </a:t>
            </a:r>
            <a:r>
              <a:rPr lang="en-US" sz="2400" dirty="0" err="1"/>
              <a:t>mét</a:t>
            </a:r>
            <a:r>
              <a:rPr lang="en-US" sz="2400" dirty="0"/>
              <a:t> ®</a:t>
            </a:r>
            <a:r>
              <a:rPr lang="en-US" sz="2400" dirty="0" err="1"/>
              <a:t>Þa</a:t>
            </a:r>
            <a:r>
              <a:rPr lang="en-US" sz="2400" dirty="0"/>
              <a:t> ®</a:t>
            </a:r>
            <a:r>
              <a:rPr lang="en-US" sz="2400" dirty="0" err="1"/>
              <a:t>iÓm</a:t>
            </a:r>
            <a:r>
              <a:rPr lang="en-US" sz="2400" dirty="0"/>
              <a:t> </a:t>
            </a:r>
            <a:r>
              <a:rPr lang="en-US" sz="2400" dirty="0" err="1"/>
              <a:t>th</a:t>
            </a:r>
            <a:r>
              <a:rPr lang="en-US" sz="2400" dirty="0"/>
              <a:t>× </a:t>
            </a:r>
            <a:r>
              <a:rPr lang="en-US" sz="2400" dirty="0" err="1"/>
              <a:t>sau</a:t>
            </a:r>
            <a:r>
              <a:rPr lang="en-US" sz="2400" dirty="0"/>
              <a:t> 1giê </a:t>
            </a:r>
            <a:r>
              <a:rPr lang="en-US" sz="2400" dirty="0" err="1"/>
              <a:t>hai</a:t>
            </a:r>
            <a:r>
              <a:rPr lang="en-US" sz="2400" dirty="0"/>
              <a:t> </a:t>
            </a:r>
            <a:r>
              <a:rPr lang="en-US" sz="2400" dirty="0" err="1"/>
              <a:t>xe</a:t>
            </a:r>
            <a:r>
              <a:rPr lang="en-US" sz="2400" dirty="0"/>
              <a:t> </a:t>
            </a:r>
            <a:r>
              <a:rPr lang="en-US" sz="2400" dirty="0" err="1"/>
              <a:t>c¸ch</a:t>
            </a:r>
            <a:r>
              <a:rPr lang="en-US" sz="2400" dirty="0"/>
              <a:t> </a:t>
            </a:r>
            <a:r>
              <a:rPr lang="en-US" sz="2400" dirty="0" err="1"/>
              <a:t>nhau</a:t>
            </a:r>
            <a:r>
              <a:rPr lang="en-US" sz="2400" dirty="0"/>
              <a:t> lµ 28 km . Ta </a:t>
            </a:r>
            <a:r>
              <a:rPr lang="en-US" sz="2400" dirty="0" err="1"/>
              <a:t>cã</a:t>
            </a:r>
            <a:r>
              <a:rPr lang="en-US" sz="2400" dirty="0"/>
              <a:t> </a:t>
            </a:r>
            <a:r>
              <a:rPr lang="en-US" sz="2400" dirty="0" smtClean="0"/>
              <a:t>PT: </a:t>
            </a:r>
            <a:r>
              <a:rPr lang="en-US" sz="2400" dirty="0"/>
              <a:t>y- x = 28 (2)</a:t>
            </a:r>
          </a:p>
        </p:txBody>
      </p:sp>
      <p:sp>
        <p:nvSpPr>
          <p:cNvPr id="38939" name="Text Box 27"/>
          <p:cNvSpPr txBox="1">
            <a:spLocks noChangeArrowheads="1"/>
          </p:cNvSpPr>
          <p:nvPr/>
        </p:nvSpPr>
        <p:spPr bwMode="auto">
          <a:xfrm>
            <a:off x="304800" y="4876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sz="2400" dirty="0" err="1"/>
              <a:t>Tõ</a:t>
            </a:r>
            <a:r>
              <a:rPr lang="en-US" sz="2400" dirty="0"/>
              <a:t> (1) vµ (2) ta </a:t>
            </a:r>
            <a:r>
              <a:rPr lang="en-US" sz="2400" dirty="0" err="1"/>
              <a:t>cã</a:t>
            </a:r>
            <a:r>
              <a:rPr lang="en-US" sz="2400" dirty="0"/>
              <a:t> </a:t>
            </a:r>
            <a:r>
              <a:rPr lang="en-US" sz="2400" dirty="0" err="1"/>
              <a:t>hÖ</a:t>
            </a:r>
            <a:r>
              <a:rPr lang="en-US" sz="2400" dirty="0"/>
              <a:t> </a:t>
            </a:r>
            <a:r>
              <a:rPr lang="en-US" sz="2400" dirty="0" smtClean="0"/>
              <a:t>PT</a:t>
            </a:r>
            <a:endParaRPr lang="en-US" sz="2400" dirty="0"/>
          </a:p>
        </p:txBody>
      </p:sp>
      <p:graphicFrame>
        <p:nvGraphicFramePr>
          <p:cNvPr id="38940" name="Object 28"/>
          <p:cNvGraphicFramePr>
            <a:graphicFrameLocks noGrp="1" noChangeAspect="1"/>
          </p:cNvGraphicFramePr>
          <p:nvPr>
            <p:ph sz="half" idx="1"/>
            <p:extLst>
              <p:ext uri="{D42A27DB-BD31-4B8C-83A1-F6EECF244321}">
                <p14:modId xmlns:p14="http://schemas.microsoft.com/office/powerpoint/2010/main" val="1908687664"/>
              </p:ext>
            </p:extLst>
          </p:nvPr>
        </p:nvGraphicFramePr>
        <p:xfrm>
          <a:off x="457200" y="5334000"/>
          <a:ext cx="2057400" cy="838200"/>
        </p:xfrm>
        <a:graphic>
          <a:graphicData uri="http://schemas.openxmlformats.org/presentationml/2006/ole">
            <mc:AlternateContent xmlns:mc="http://schemas.openxmlformats.org/markup-compatibility/2006">
              <mc:Choice xmlns:v="urn:schemas-microsoft-com:vml" Requires="v">
                <p:oleObj spid="_x0000_s4130" name="Equation" r:id="rId3" imgW="927000" imgH="457200" progId="Equation.3">
                  <p:embed/>
                </p:oleObj>
              </mc:Choice>
              <mc:Fallback>
                <p:oleObj name="Equation" r:id="rId3" imgW="927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0"/>
                        <a:ext cx="2057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2" name="Object 30"/>
          <p:cNvGraphicFramePr>
            <a:graphicFrameLocks noGrp="1" noChangeAspect="1"/>
          </p:cNvGraphicFramePr>
          <p:nvPr>
            <p:ph sz="half" idx="2"/>
            <p:extLst>
              <p:ext uri="{D42A27DB-BD31-4B8C-83A1-F6EECF244321}">
                <p14:modId xmlns:p14="http://schemas.microsoft.com/office/powerpoint/2010/main" val="745893120"/>
              </p:ext>
            </p:extLst>
          </p:nvPr>
        </p:nvGraphicFramePr>
        <p:xfrm>
          <a:off x="3810000" y="5334000"/>
          <a:ext cx="1724025" cy="838200"/>
        </p:xfrm>
        <a:graphic>
          <a:graphicData uri="http://schemas.openxmlformats.org/presentationml/2006/ole">
            <mc:AlternateContent xmlns:mc="http://schemas.openxmlformats.org/markup-compatibility/2006">
              <mc:Choice xmlns:v="urn:schemas-microsoft-com:vml" Requires="v">
                <p:oleObj spid="_x0000_s4131" name="Equation" r:id="rId5" imgW="520560" imgH="457200" progId="Equation.3">
                  <p:embed/>
                </p:oleObj>
              </mc:Choice>
              <mc:Fallback>
                <p:oleObj name="Equation" r:id="rId5" imgW="520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334000"/>
                        <a:ext cx="172402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45" name="Text Box 33"/>
          <p:cNvSpPr txBox="1">
            <a:spLocks noChangeArrowheads="1"/>
          </p:cNvSpPr>
          <p:nvPr/>
        </p:nvSpPr>
        <p:spPr bwMode="auto">
          <a:xfrm>
            <a:off x="5715000" y="55467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a:t>(TM§K)</a:t>
            </a:r>
          </a:p>
        </p:txBody>
      </p:sp>
      <p:sp>
        <p:nvSpPr>
          <p:cNvPr id="38946" name="AutoShape 34"/>
          <p:cNvSpPr>
            <a:spLocks noChangeArrowheads="1"/>
          </p:cNvSpPr>
          <p:nvPr/>
        </p:nvSpPr>
        <p:spPr bwMode="auto">
          <a:xfrm>
            <a:off x="2819400" y="5638800"/>
            <a:ext cx="762000" cy="152400"/>
          </a:xfrm>
          <a:prstGeom prst="leftRightArrow">
            <a:avLst>
              <a:gd name="adj1" fmla="val 50000"/>
              <a:gd name="adj2" fmla="val 100000"/>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8947" name="Text Box 35"/>
          <p:cNvSpPr txBox="1">
            <a:spLocks noChangeArrowheads="1"/>
          </p:cNvSpPr>
          <p:nvPr/>
        </p:nvSpPr>
        <p:spPr bwMode="auto">
          <a:xfrm>
            <a:off x="152400" y="6110287"/>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sz="2400" dirty="0" err="1">
                <a:solidFill>
                  <a:srgbClr val="FF0000"/>
                </a:solidFill>
              </a:rPr>
              <a:t>VËy</a:t>
            </a:r>
            <a:r>
              <a:rPr lang="en-US" sz="2400" dirty="0">
                <a:solidFill>
                  <a:srgbClr val="FF0000"/>
                </a:solidFill>
              </a:rPr>
              <a:t> </a:t>
            </a:r>
            <a:r>
              <a:rPr lang="en-US" sz="2400" dirty="0" err="1">
                <a:solidFill>
                  <a:srgbClr val="FF0000"/>
                </a:solidFill>
              </a:rPr>
              <a:t>tèc</a:t>
            </a:r>
            <a:r>
              <a:rPr lang="en-US" sz="2400" dirty="0">
                <a:solidFill>
                  <a:srgbClr val="FF0000"/>
                </a:solidFill>
              </a:rPr>
              <a:t> </a:t>
            </a:r>
            <a:r>
              <a:rPr lang="en-US" sz="2400" dirty="0" err="1">
                <a:solidFill>
                  <a:srgbClr val="FF0000"/>
                </a:solidFill>
              </a:rPr>
              <a:t>cña</a:t>
            </a:r>
            <a:r>
              <a:rPr lang="en-US" sz="2400" dirty="0">
                <a:solidFill>
                  <a:srgbClr val="FF0000"/>
                </a:solidFill>
              </a:rPr>
              <a:t> </a:t>
            </a:r>
            <a:r>
              <a:rPr lang="en-US" sz="2400" dirty="0" err="1">
                <a:solidFill>
                  <a:srgbClr val="FF0000"/>
                </a:solidFill>
              </a:rPr>
              <a:t>xe</a:t>
            </a:r>
            <a:r>
              <a:rPr lang="en-US" sz="2400" dirty="0">
                <a:solidFill>
                  <a:srgbClr val="FF0000"/>
                </a:solidFill>
              </a:rPr>
              <a:t> ®¹p lµ 12 km/h, </a:t>
            </a:r>
            <a:r>
              <a:rPr lang="en-US" sz="2400" dirty="0" err="1">
                <a:solidFill>
                  <a:srgbClr val="FF0000"/>
                </a:solidFill>
              </a:rPr>
              <a:t>vËn</a:t>
            </a:r>
            <a:r>
              <a:rPr lang="en-US" sz="2400" dirty="0">
                <a:solidFill>
                  <a:srgbClr val="FF0000"/>
                </a:solidFill>
              </a:rPr>
              <a:t> </a:t>
            </a:r>
            <a:r>
              <a:rPr lang="en-US" sz="2400" dirty="0" err="1">
                <a:solidFill>
                  <a:srgbClr val="FF0000"/>
                </a:solidFill>
              </a:rPr>
              <a:t>tèc</a:t>
            </a:r>
            <a:r>
              <a:rPr lang="en-US" sz="2400" dirty="0">
                <a:solidFill>
                  <a:srgbClr val="FF0000"/>
                </a:solidFill>
              </a:rPr>
              <a:t> </a:t>
            </a:r>
            <a:r>
              <a:rPr lang="en-US" sz="2400" dirty="0" err="1">
                <a:solidFill>
                  <a:srgbClr val="FF0000"/>
                </a:solidFill>
              </a:rPr>
              <a:t>cña</a:t>
            </a:r>
            <a:r>
              <a:rPr lang="en-US" sz="2400" dirty="0">
                <a:solidFill>
                  <a:srgbClr val="FF0000"/>
                </a:solidFill>
              </a:rPr>
              <a:t> « t« lµ 40km/h</a:t>
            </a:r>
          </a:p>
        </p:txBody>
      </p:sp>
    </p:spTree>
    <p:extLst>
      <p:ext uri="{BB962C8B-B14F-4D97-AF65-F5344CB8AC3E}">
        <p14:creationId xmlns:p14="http://schemas.microsoft.com/office/powerpoint/2010/main" val="29608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30"/>
                                        </p:tgtEl>
                                        <p:attrNameLst>
                                          <p:attrName>style.visibility</p:attrName>
                                        </p:attrNameLst>
                                      </p:cBhvr>
                                      <p:to>
                                        <p:strVal val="visible"/>
                                      </p:to>
                                    </p:set>
                                    <p:animEffect transition="in" filter="fade">
                                      <p:cBhvr>
                                        <p:cTn id="7" dur="1000"/>
                                        <p:tgtEl>
                                          <p:spTgt spid="38930"/>
                                        </p:tgtEl>
                                      </p:cBhvr>
                                    </p:animEffect>
                                    <p:anim calcmode="lin" valueType="num">
                                      <p:cBhvr>
                                        <p:cTn id="8" dur="1000" fill="hold"/>
                                        <p:tgtEl>
                                          <p:spTgt spid="38930"/>
                                        </p:tgtEl>
                                        <p:attrNameLst>
                                          <p:attrName>ppt_x</p:attrName>
                                        </p:attrNameLst>
                                      </p:cBhvr>
                                      <p:tavLst>
                                        <p:tav tm="0">
                                          <p:val>
                                            <p:strVal val="#ppt_x"/>
                                          </p:val>
                                        </p:tav>
                                        <p:tav tm="100000">
                                          <p:val>
                                            <p:strVal val="#ppt_x"/>
                                          </p:val>
                                        </p:tav>
                                      </p:tavLst>
                                    </p:anim>
                                    <p:anim calcmode="lin" valueType="num">
                                      <p:cBhvr>
                                        <p:cTn id="9" dur="1000" fill="hold"/>
                                        <p:tgtEl>
                                          <p:spTgt spid="389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8931">
                                            <p:txEl>
                                              <p:pRg st="0" end="0"/>
                                            </p:txEl>
                                          </p:spTgt>
                                        </p:tgtEl>
                                        <p:attrNameLst>
                                          <p:attrName>style.visibility</p:attrName>
                                        </p:attrNameLst>
                                      </p:cBhvr>
                                      <p:to>
                                        <p:strVal val="visible"/>
                                      </p:to>
                                    </p:set>
                                    <p:animEffect transition="in" filter="blinds(horizontal)">
                                      <p:cBhvr>
                                        <p:cTn id="14" dur="500"/>
                                        <p:tgtEl>
                                          <p:spTgt spid="389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8934"/>
                                        </p:tgtEl>
                                        <p:attrNameLst>
                                          <p:attrName>style.visibility</p:attrName>
                                        </p:attrNameLst>
                                      </p:cBhvr>
                                      <p:to>
                                        <p:strVal val="visible"/>
                                      </p:to>
                                    </p:set>
                                    <p:animEffect transition="in" filter="blinds(horizontal)">
                                      <p:cBhvr>
                                        <p:cTn id="19" dur="500"/>
                                        <p:tgtEl>
                                          <p:spTgt spid="389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8936"/>
                                        </p:tgtEl>
                                        <p:attrNameLst>
                                          <p:attrName>style.visibility</p:attrName>
                                        </p:attrNameLst>
                                      </p:cBhvr>
                                      <p:to>
                                        <p:strVal val="visible"/>
                                      </p:to>
                                    </p:set>
                                    <p:animEffect transition="in" filter="blinds(horizontal)">
                                      <p:cBhvr>
                                        <p:cTn id="24" dur="500"/>
                                        <p:tgtEl>
                                          <p:spTgt spid="389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939"/>
                                        </p:tgtEl>
                                        <p:attrNameLst>
                                          <p:attrName>style.visibility</p:attrName>
                                        </p:attrNameLst>
                                      </p:cBhvr>
                                      <p:to>
                                        <p:strVal val="visible"/>
                                      </p:to>
                                    </p:set>
                                    <p:animEffect transition="in" filter="blinds(horizontal)">
                                      <p:cBhvr>
                                        <p:cTn id="29" dur="500"/>
                                        <p:tgtEl>
                                          <p:spTgt spid="389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8940"/>
                                        </p:tgtEl>
                                        <p:attrNameLst>
                                          <p:attrName>style.visibility</p:attrName>
                                        </p:attrNameLst>
                                      </p:cBhvr>
                                      <p:to>
                                        <p:strVal val="visible"/>
                                      </p:to>
                                    </p:set>
                                    <p:animEffect transition="in" filter="blinds(horizontal)">
                                      <p:cBhvr>
                                        <p:cTn id="34" dur="500"/>
                                        <p:tgtEl>
                                          <p:spTgt spid="389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8946"/>
                                        </p:tgtEl>
                                        <p:attrNameLst>
                                          <p:attrName>style.visibility</p:attrName>
                                        </p:attrNameLst>
                                      </p:cBhvr>
                                      <p:to>
                                        <p:strVal val="visible"/>
                                      </p:to>
                                    </p:set>
                                    <p:animEffect transition="in" filter="blinds(horizontal)">
                                      <p:cBhvr>
                                        <p:cTn id="39" dur="500"/>
                                        <p:tgtEl>
                                          <p:spTgt spid="38946"/>
                                        </p:tgtEl>
                                      </p:cBhvr>
                                    </p:animEffect>
                                  </p:childTnLst>
                                </p:cTn>
                              </p:par>
                              <p:par>
                                <p:cTn id="40" presetID="3" presetClass="entr" presetSubtype="10" fill="hold" nodeType="withEffect">
                                  <p:stCondLst>
                                    <p:cond delay="0"/>
                                  </p:stCondLst>
                                  <p:childTnLst>
                                    <p:set>
                                      <p:cBhvr>
                                        <p:cTn id="41" dur="1" fill="hold">
                                          <p:stCondLst>
                                            <p:cond delay="0"/>
                                          </p:stCondLst>
                                        </p:cTn>
                                        <p:tgtEl>
                                          <p:spTgt spid="38942"/>
                                        </p:tgtEl>
                                        <p:attrNameLst>
                                          <p:attrName>style.visibility</p:attrName>
                                        </p:attrNameLst>
                                      </p:cBhvr>
                                      <p:to>
                                        <p:strVal val="visible"/>
                                      </p:to>
                                    </p:set>
                                    <p:animEffect transition="in" filter="blinds(horizontal)">
                                      <p:cBhvr>
                                        <p:cTn id="42" dur="500"/>
                                        <p:tgtEl>
                                          <p:spTgt spid="3894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8945"/>
                                        </p:tgtEl>
                                        <p:attrNameLst>
                                          <p:attrName>style.visibility</p:attrName>
                                        </p:attrNameLst>
                                      </p:cBhvr>
                                      <p:to>
                                        <p:strVal val="visible"/>
                                      </p:to>
                                    </p:set>
                                    <p:animEffect transition="in" filter="blinds(horizontal)">
                                      <p:cBhvr>
                                        <p:cTn id="45" dur="500"/>
                                        <p:tgtEl>
                                          <p:spTgt spid="3894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38947"/>
                                        </p:tgtEl>
                                        <p:attrNameLst>
                                          <p:attrName>style.visibility</p:attrName>
                                        </p:attrNameLst>
                                      </p:cBhvr>
                                      <p:to>
                                        <p:strVal val="visible"/>
                                      </p:to>
                                    </p:set>
                                    <p:anim calcmode="discrete" valueType="clr">
                                      <p:cBhvr override="childStyle">
                                        <p:cTn id="50" dur="80"/>
                                        <p:tgtEl>
                                          <p:spTgt spid="3894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8947"/>
                                        </p:tgtEl>
                                        <p:attrNameLst>
                                          <p:attrName>fillcolor</p:attrName>
                                        </p:attrNameLst>
                                      </p:cBhvr>
                                      <p:tavLst>
                                        <p:tav tm="0">
                                          <p:val>
                                            <p:clrVal>
                                              <a:schemeClr val="accent2"/>
                                            </p:clrVal>
                                          </p:val>
                                        </p:tav>
                                        <p:tav tm="50000">
                                          <p:val>
                                            <p:clrVal>
                                              <a:schemeClr val="hlink"/>
                                            </p:clrVal>
                                          </p:val>
                                        </p:tav>
                                      </p:tavLst>
                                    </p:anim>
                                    <p:set>
                                      <p:cBhvr>
                                        <p:cTn id="52" dur="80"/>
                                        <p:tgtEl>
                                          <p:spTgt spid="389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p:bldP spid="38934" grpId="0"/>
      <p:bldP spid="38936" grpId="0"/>
      <p:bldP spid="38939" grpId="0"/>
      <p:bldP spid="38945" grpId="0"/>
      <p:bldP spid="38946" grpId="0" animBg="1"/>
      <p:bldP spid="389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CC0000"/>
                </a:solidFill>
                <a:latin typeface="Times New Roman" pitchFamily="18" charset="0"/>
              </a:rPr>
              <a:t>§</a:t>
            </a:r>
            <a:r>
              <a:rPr lang="vi-VN" sz="3200" dirty="0">
                <a:solidFill>
                  <a:srgbClr val="CC0000"/>
                </a:solidFill>
                <a:latin typeface="Times New Roman" pitchFamily="18" charset="0"/>
              </a:rPr>
              <a:t>3</a:t>
            </a:r>
            <a:r>
              <a:rPr lang="vi-VN" sz="3200" b="1" dirty="0" smtClean="0">
                <a:solidFill>
                  <a:srgbClr val="CC0000"/>
                </a:solidFill>
                <a:latin typeface="Times New Roman" pitchFamily="18" charset="0"/>
              </a:rPr>
              <a:t>.</a:t>
            </a:r>
            <a:r>
              <a:rPr lang="en-US" sz="3200" b="1" dirty="0" smtClean="0">
                <a:solidFill>
                  <a:srgbClr val="CC0000"/>
                </a:solidFill>
                <a:latin typeface="Times New Roman" pitchFamily="18" charset="0"/>
              </a:rPr>
              <a:t> </a:t>
            </a:r>
            <a:r>
              <a:rPr lang="vi-VN" sz="3200" dirty="0" smtClean="0">
                <a:solidFill>
                  <a:srgbClr val="CC0000"/>
                </a:solidFill>
                <a:latin typeface="Times New Roman" pitchFamily="18" charset="0"/>
              </a:rPr>
              <a:t>RÚT GỌN PHÂN THỨC</a:t>
            </a:r>
            <a:endParaRPr lang="en-US" sz="3200" b="1" dirty="0">
              <a:solidFill>
                <a:srgbClr val="CC0000"/>
              </a:solidFill>
              <a:latin typeface="Times New Roman" pitchFamily="18" charset="0"/>
            </a:endParaRPr>
          </a:p>
        </p:txBody>
      </p:sp>
      <p:sp>
        <p:nvSpPr>
          <p:cNvPr id="7" name="Rectangle 8"/>
          <p:cNvSpPr>
            <a:spLocks noChangeArrowheads="1"/>
          </p:cNvSpPr>
          <p:nvPr/>
        </p:nvSpPr>
        <p:spPr bwMode="auto">
          <a:xfrm>
            <a:off x="4454820" y="750987"/>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57150" y="15668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 algn="l"/>
              </a:tabLst>
            </a:pPr>
            <a:r>
              <a:rPr kumimoji="0" lang="vi-VN" sz="14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0"/>
          <p:cNvSpPr txBox="1">
            <a:spLocks noChangeArrowheads="1"/>
          </p:cNvSpPr>
          <p:nvPr/>
        </p:nvSpPr>
        <p:spPr bwMode="auto">
          <a:xfrm>
            <a:off x="50799" y="1074419"/>
            <a:ext cx="904240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2600" b="0" dirty="0" smtClean="0">
                <a:solidFill>
                  <a:srgbClr val="0000CC"/>
                </a:solidFill>
                <a:latin typeface="Arial" charset="0"/>
              </a:rPr>
              <a:t>Nêu các bước giải bài toán bằng cách lập hệ phương trình?</a:t>
            </a:r>
            <a:endParaRPr lang="vi-VN" sz="2600" b="0" dirty="0">
              <a:solidFill>
                <a:srgbClr val="0000CC"/>
              </a:solidFill>
              <a:latin typeface="Arial" charset="0"/>
            </a:endParaRPr>
          </a:p>
        </p:txBody>
      </p:sp>
      <p:sp>
        <p:nvSpPr>
          <p:cNvPr id="10" name="Rectangle 21" descr="Blue tissue paper"/>
          <p:cNvSpPr>
            <a:spLocks noChangeArrowheads="1"/>
          </p:cNvSpPr>
          <p:nvPr/>
        </p:nvSpPr>
        <p:spPr bwMode="auto">
          <a:xfrm>
            <a:off x="0" y="0"/>
            <a:ext cx="9144000" cy="10668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vi-VN" sz="3200" dirty="0" smtClean="0">
                <a:solidFill>
                  <a:srgbClr val="CC0000"/>
                </a:solidFill>
                <a:latin typeface="Times New Roman" pitchFamily="18" charset="0"/>
              </a:rPr>
              <a:t>GIẢI BÀI TOÁN BẰNG CÁCH </a:t>
            </a:r>
          </a:p>
          <a:p>
            <a:pPr algn="ctr" eaLnBrk="0" hangingPunct="0"/>
            <a:r>
              <a:rPr lang="vi-VN" sz="3200" dirty="0" smtClean="0">
                <a:solidFill>
                  <a:srgbClr val="CC0000"/>
                </a:solidFill>
                <a:latin typeface="Times New Roman" pitchFamily="18" charset="0"/>
              </a:rPr>
              <a:t>LẬP HỆ PHƯƠNG TRÌNH</a:t>
            </a:r>
            <a:endParaRPr lang="en-US" sz="3200" b="1" dirty="0">
              <a:solidFill>
                <a:srgbClr val="CC0000"/>
              </a:solidFill>
              <a:latin typeface="Times New Roman" pitchFamily="18" charset="0"/>
            </a:endParaRPr>
          </a:p>
        </p:txBody>
      </p:sp>
      <p:pic>
        <p:nvPicPr>
          <p:cNvPr id="25" name="Picture 1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5871369"/>
            <a:ext cx="16764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5326857"/>
            <a:ext cx="2390775" cy="8112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438" y="3836194"/>
            <a:ext cx="2551112" cy="24352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788" y="4595019"/>
            <a:ext cx="2497137" cy="10620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8813" y="3899694"/>
            <a:ext cx="257810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7438" y="3810794"/>
            <a:ext cx="3800475" cy="14366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3113882"/>
            <a:ext cx="5245100" cy="7937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4300" y="1955007"/>
            <a:ext cx="4138613" cy="15795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0325" y="1669257"/>
            <a:ext cx="2622550"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7438" y="3007519"/>
            <a:ext cx="3201987" cy="13731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 y="3382169"/>
            <a:ext cx="2578100"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1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ou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579688"/>
            <a:ext cx="25781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1725613"/>
            <a:ext cx="9080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593975"/>
            <a:ext cx="1181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738" y="2006600"/>
            <a:ext cx="111918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238" y="796925"/>
            <a:ext cx="925512"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1539875"/>
            <a:ext cx="17097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8"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6188" y="2014538"/>
            <a:ext cx="1725612"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4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6350" y="3160713"/>
            <a:ext cx="11160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5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1113" y="3840163"/>
            <a:ext cx="139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51"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6350" y="3835400"/>
            <a:ext cx="15081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52"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933825"/>
            <a:ext cx="36623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5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7438" y="3894138"/>
            <a:ext cx="20780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254" name="Text Box 15"/>
          <p:cNvSpPr>
            <a:spLocks noChangeArrowheads="1"/>
          </p:cNvSpPr>
          <p:nvPr/>
        </p:nvSpPr>
        <p:spPr bwMode="auto">
          <a:xfrm>
            <a:off x="381000" y="1336675"/>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600">
                <a:latin typeface="Times New Roman" pitchFamily="18" charset="0"/>
                <a:sym typeface="Times New Roman" pitchFamily="18" charset="0"/>
              </a:rPr>
              <a:t>     ax + by = c </a:t>
            </a:r>
            <a:r>
              <a:rPr lang="en-US" altLang="en-US" sz="1600">
                <a:latin typeface="Times New Roman" pitchFamily="18" charset="0"/>
                <a:sym typeface="Times New Roman" pitchFamily="18" charset="0"/>
              </a:rPr>
              <a:t/>
            </a:r>
            <a:br>
              <a:rPr lang="en-US" altLang="en-US" sz="1600">
                <a:latin typeface="Times New Roman" pitchFamily="18" charset="0"/>
                <a:sym typeface="Times New Roman" pitchFamily="18" charset="0"/>
              </a:rPr>
            </a:br>
            <a:r>
              <a:rPr lang="en-US" sz="1600">
                <a:latin typeface="Calibri" pitchFamily="34" charset="0"/>
                <a:cs typeface="Calibri" pitchFamily="34" charset="0"/>
                <a:sym typeface="Calibri" pitchFamily="34" charset="0"/>
              </a:rPr>
              <a:t>(a </a:t>
            </a:r>
            <a:r>
              <a:rPr lang="en-US" sz="1600">
                <a:sym typeface="Symbol" pitchFamily="18" charset="2"/>
              </a:rPr>
              <a:t> 0</a:t>
            </a:r>
            <a:r>
              <a:rPr lang="en-US" sz="1600">
                <a:latin typeface="Calibri" pitchFamily="34" charset="0"/>
                <a:cs typeface="Calibri" pitchFamily="34" charset="0"/>
                <a:sym typeface="Calibri" pitchFamily="34" charset="0"/>
              </a:rPr>
              <a:t>, hoặc b </a:t>
            </a:r>
            <a:r>
              <a:rPr lang="en-US" sz="1600">
                <a:sym typeface="Symbol" pitchFamily="18" charset="2"/>
              </a:rPr>
              <a:t> 0</a:t>
            </a:r>
            <a:r>
              <a:rPr lang="en-US" sz="1600">
                <a:latin typeface="Calibri" pitchFamily="34" charset="0"/>
                <a:cs typeface="Calibri" pitchFamily="34" charset="0"/>
                <a:sym typeface="Calibri" pitchFamily="34" charset="0"/>
              </a:rPr>
              <a:t>)</a:t>
            </a:r>
            <a:endParaRPr lang="en-US" altLang="en-US"/>
          </a:p>
        </p:txBody>
      </p:sp>
      <p:sp>
        <p:nvSpPr>
          <p:cNvPr id="10255" name="Text Box 16"/>
          <p:cNvSpPr>
            <a:spLocks noChangeArrowheads="1"/>
          </p:cNvSpPr>
          <p:nvPr/>
        </p:nvSpPr>
        <p:spPr bwMode="auto">
          <a:xfrm>
            <a:off x="76200" y="2895600"/>
            <a:ext cx="2057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400">
                <a:latin typeface="Calibri" pitchFamily="34" charset="0"/>
                <a:cs typeface="Calibri" pitchFamily="34" charset="0"/>
                <a:sym typeface="Calibri" pitchFamily="34" charset="0"/>
              </a:rPr>
              <a:t>Vô số nghiệm. Nghiệm tổng quát</a:t>
            </a:r>
            <a:endParaRPr lang="en-US" altLang="en-US"/>
          </a:p>
        </p:txBody>
      </p:sp>
      <p:graphicFrame>
        <p:nvGraphicFramePr>
          <p:cNvPr id="10256" name="Object 17"/>
          <p:cNvGraphicFramePr>
            <a:graphicFrameLocks noChangeAspect="1"/>
          </p:cNvGraphicFramePr>
          <p:nvPr/>
        </p:nvGraphicFramePr>
        <p:xfrm>
          <a:off x="1143000" y="3536950"/>
          <a:ext cx="1066800" cy="781050"/>
        </p:xfrm>
        <a:graphic>
          <a:graphicData uri="http://schemas.openxmlformats.org/presentationml/2006/ole">
            <mc:AlternateContent xmlns:mc="http://schemas.openxmlformats.org/markup-compatibility/2006">
              <mc:Choice xmlns:v="urn:schemas-microsoft-com:vml" Requires="v">
                <p:oleObj spid="_x0000_s6230" r:id="rId15" imgW="21641117" imgH="15849917" progId="Equation.3">
                  <p:embed/>
                </p:oleObj>
              </mc:Choice>
              <mc:Fallback>
                <p:oleObj r:id="rId15" imgW="21641117" imgH="158499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3536950"/>
                        <a:ext cx="106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7" name="Object 18"/>
          <p:cNvGraphicFramePr>
            <a:graphicFrameLocks noChangeAspect="1"/>
          </p:cNvGraphicFramePr>
          <p:nvPr/>
        </p:nvGraphicFramePr>
        <p:xfrm>
          <a:off x="1143000" y="4419600"/>
          <a:ext cx="1066800" cy="769938"/>
        </p:xfrm>
        <a:graphic>
          <a:graphicData uri="http://schemas.openxmlformats.org/presentationml/2006/ole">
            <mc:AlternateContent xmlns:mc="http://schemas.openxmlformats.org/markup-compatibility/2006">
              <mc:Choice xmlns:v="urn:schemas-microsoft-com:vml" Requires="v">
                <p:oleObj spid="_x0000_s6231" r:id="rId17" imgW="21945917" imgH="15849917" progId="Equation.3">
                  <p:embed/>
                </p:oleObj>
              </mc:Choice>
              <mc:Fallback>
                <p:oleObj r:id="rId17" imgW="21945917" imgH="1584991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4419600"/>
                        <a:ext cx="106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8" name="Text Box 19"/>
          <p:cNvSpPr>
            <a:spLocks noChangeArrowheads="1"/>
          </p:cNvSpPr>
          <p:nvPr/>
        </p:nvSpPr>
        <p:spPr bwMode="auto">
          <a:xfrm>
            <a:off x="533400" y="45720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600">
                <a:latin typeface="Calibri" pitchFamily="34" charset="0"/>
                <a:cs typeface="Calibri" pitchFamily="34" charset="0"/>
                <a:sym typeface="Calibri" pitchFamily="34" charset="0"/>
              </a:rPr>
              <a:t>hoặc</a:t>
            </a:r>
            <a:endParaRPr lang="en-US" altLang="en-US"/>
          </a:p>
        </p:txBody>
      </p:sp>
      <p:sp>
        <p:nvSpPr>
          <p:cNvPr id="10259" name="Rectangle 20"/>
          <p:cNvSpPr>
            <a:spLocks noChangeArrowheads="1"/>
          </p:cNvSpPr>
          <p:nvPr/>
        </p:nvSpPr>
        <p:spPr bwMode="auto">
          <a:xfrm>
            <a:off x="0" y="-684213"/>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nchor="ctr">
            <a:spAutoFit/>
          </a:bodyPr>
          <a:lstStyle/>
          <a:p>
            <a:endParaRPr lang="en-US">
              <a:latin typeface="Calibri" pitchFamily="34" charset="0"/>
              <a:cs typeface="Calibri" pitchFamily="34" charset="0"/>
              <a:sym typeface="Calibri" pitchFamily="34" charset="0"/>
            </a:endParaRPr>
          </a:p>
        </p:txBody>
      </p:sp>
      <p:graphicFrame>
        <p:nvGraphicFramePr>
          <p:cNvPr id="10260" name="Object 21"/>
          <p:cNvGraphicFramePr>
            <a:graphicFrameLocks noChangeAspect="1"/>
          </p:cNvGraphicFramePr>
          <p:nvPr/>
        </p:nvGraphicFramePr>
        <p:xfrm>
          <a:off x="5791200" y="685800"/>
          <a:ext cx="1066800" cy="528638"/>
        </p:xfrm>
        <a:graphic>
          <a:graphicData uri="http://schemas.openxmlformats.org/presentationml/2006/ole">
            <mc:AlternateContent xmlns:mc="http://schemas.openxmlformats.org/markup-compatibility/2006">
              <mc:Choice xmlns:v="urn:schemas-microsoft-com:vml" Requires="v">
                <p:oleObj spid="_x0000_s6232" r:id="rId19" imgW="22250717" imgH="10973117" progId="Equation.3">
                  <p:embed/>
                </p:oleObj>
              </mc:Choice>
              <mc:Fallback>
                <p:oleObj r:id="rId19" imgW="22250717" imgH="1097311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685800"/>
                        <a:ext cx="10668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61" name="Text Box 22"/>
          <p:cNvSpPr>
            <a:spLocks noChangeArrowheads="1"/>
          </p:cNvSpPr>
          <p:nvPr/>
        </p:nvSpPr>
        <p:spPr bwMode="auto">
          <a:xfrm>
            <a:off x="6858000" y="6096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600">
                <a:latin typeface="Calibri" pitchFamily="34" charset="0"/>
                <a:cs typeface="Calibri" pitchFamily="34" charset="0"/>
                <a:sym typeface="Calibri" pitchFamily="34" charset="0"/>
              </a:rPr>
              <a:t>(mỗi pt là pt bậc nhất 2 ẩn)</a:t>
            </a:r>
            <a:endParaRPr lang="en-US" altLang="en-US"/>
          </a:p>
        </p:txBody>
      </p:sp>
      <p:sp>
        <p:nvSpPr>
          <p:cNvPr id="10262" name="Text Box 23"/>
          <p:cNvSpPr>
            <a:spLocks noChangeArrowheads="1"/>
          </p:cNvSpPr>
          <p:nvPr/>
        </p:nvSpPr>
        <p:spPr bwMode="auto">
          <a:xfrm>
            <a:off x="6553200" y="1381125"/>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600">
                <a:latin typeface="Calibri" pitchFamily="34" charset="0"/>
                <a:cs typeface="Calibri" pitchFamily="34" charset="0"/>
                <a:sym typeface="Calibri" pitchFamily="34" charset="0"/>
              </a:rPr>
              <a:t>vô số nghiệm; vô nghiệm; nghiệm duy nhất</a:t>
            </a:r>
            <a:endParaRPr lang="en-US" altLang="en-US"/>
          </a:p>
        </p:txBody>
      </p:sp>
      <p:graphicFrame>
        <p:nvGraphicFramePr>
          <p:cNvPr id="10263" name="Object 25"/>
          <p:cNvGraphicFramePr>
            <a:graphicFrameLocks noChangeAspect="1"/>
          </p:cNvGraphicFramePr>
          <p:nvPr/>
        </p:nvGraphicFramePr>
        <p:xfrm>
          <a:off x="7620000" y="2971800"/>
          <a:ext cx="1066800" cy="579438"/>
        </p:xfrm>
        <a:graphic>
          <a:graphicData uri="http://schemas.openxmlformats.org/presentationml/2006/ole">
            <mc:AlternateContent xmlns:mc="http://schemas.openxmlformats.org/markup-compatibility/2006">
              <mc:Choice xmlns:v="urn:schemas-microsoft-com:vml" Requires="v">
                <p:oleObj spid="_x0000_s6233" r:id="rId21" imgW="17373917" imgH="9449117" progId="Equation.3">
                  <p:embed/>
                </p:oleObj>
              </mc:Choice>
              <mc:Fallback>
                <p:oleObj r:id="rId21" imgW="17373917" imgH="944911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20000" y="29718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4" name="Object 26"/>
          <p:cNvGraphicFramePr>
            <a:graphicFrameLocks noChangeAspect="1"/>
          </p:cNvGraphicFramePr>
          <p:nvPr/>
        </p:nvGraphicFramePr>
        <p:xfrm>
          <a:off x="8077200" y="4814888"/>
          <a:ext cx="609600" cy="525462"/>
        </p:xfrm>
        <a:graphic>
          <a:graphicData uri="http://schemas.openxmlformats.org/presentationml/2006/ole">
            <mc:AlternateContent xmlns:mc="http://schemas.openxmlformats.org/markup-compatibility/2006">
              <mc:Choice xmlns:v="urn:schemas-microsoft-com:vml" Requires="v">
                <p:oleObj spid="_x0000_s6234" r:id="rId23" imgW="10973117" imgH="9449117" progId="Equation.3">
                  <p:embed/>
                </p:oleObj>
              </mc:Choice>
              <mc:Fallback>
                <p:oleObj r:id="rId23" imgW="10973117" imgH="944911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77200" y="4814888"/>
                        <a:ext cx="609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65" name="Object 27"/>
          <p:cNvGraphicFramePr>
            <a:graphicFrameLocks noChangeAspect="1"/>
          </p:cNvGraphicFramePr>
          <p:nvPr/>
        </p:nvGraphicFramePr>
        <p:xfrm>
          <a:off x="7877175" y="3810000"/>
          <a:ext cx="1066800" cy="579438"/>
        </p:xfrm>
        <a:graphic>
          <a:graphicData uri="http://schemas.openxmlformats.org/presentationml/2006/ole">
            <mc:AlternateContent xmlns:mc="http://schemas.openxmlformats.org/markup-compatibility/2006">
              <mc:Choice xmlns:v="urn:schemas-microsoft-com:vml" Requires="v">
                <p:oleObj spid="_x0000_s6235" r:id="rId25" imgW="17373917" imgH="9449117" progId="Equation.3">
                  <p:embed/>
                </p:oleObj>
              </mc:Choice>
              <mc:Fallback>
                <p:oleObj r:id="rId25" imgW="17373917" imgH="9449117"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77175" y="3810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66" name="Text Box 28"/>
          <p:cNvSpPr>
            <a:spLocks noChangeArrowheads="1"/>
          </p:cNvSpPr>
          <p:nvPr/>
        </p:nvSpPr>
        <p:spPr bwMode="auto">
          <a:xfrm>
            <a:off x="3200400" y="3048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2000" b="1">
                <a:latin typeface=".VnTimeH" pitchFamily="34" charset="0"/>
                <a:sym typeface=".VnTimeH" pitchFamily="34" charset="0"/>
              </a:rPr>
              <a:t>HÖ THèNG KIÕN THøC</a:t>
            </a:r>
            <a:endParaRPr lang="en-US" altLang="en-US"/>
          </a:p>
        </p:txBody>
      </p:sp>
      <p:pic>
        <p:nvPicPr>
          <p:cNvPr id="10267" name="Picture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29200" y="1981200"/>
            <a:ext cx="249713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68" name="Picture 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29450" y="5678488"/>
            <a:ext cx="15208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269" name="Picture 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48500" y="6010275"/>
            <a:ext cx="16684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270" name="Text Box 32"/>
          <p:cNvSpPr>
            <a:spLocks noChangeArrowheads="1"/>
          </p:cNvSpPr>
          <p:nvPr/>
        </p:nvSpPr>
        <p:spPr bwMode="auto">
          <a:xfrm>
            <a:off x="7234238" y="3114675"/>
            <a:ext cx="762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500">
                <a:latin typeface=".VnArial Narrow" pitchFamily="34" charset="0"/>
                <a:sym typeface=".VnArial Narrow" pitchFamily="34" charset="0"/>
              </a:rPr>
              <a:t></a:t>
            </a:r>
            <a:endParaRPr lang="en-US" altLang="en-US"/>
          </a:p>
        </p:txBody>
      </p:sp>
      <p:sp>
        <p:nvSpPr>
          <p:cNvPr id="10271" name="Text Box 33"/>
          <p:cNvSpPr>
            <a:spLocks noChangeArrowheads="1"/>
          </p:cNvSpPr>
          <p:nvPr/>
        </p:nvSpPr>
        <p:spPr bwMode="auto">
          <a:xfrm>
            <a:off x="7496175" y="3933825"/>
            <a:ext cx="762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500">
                <a:latin typeface=".VnArial Narrow" pitchFamily="34" charset="0"/>
                <a:sym typeface=".VnArial Narrow" pitchFamily="34" charset="0"/>
              </a:rPr>
              <a:t></a:t>
            </a:r>
            <a:endParaRPr lang="en-US" altLang="en-US"/>
          </a:p>
        </p:txBody>
      </p:sp>
      <p:sp>
        <p:nvSpPr>
          <p:cNvPr id="10272" name="Text Box 34"/>
          <p:cNvSpPr>
            <a:spLocks noChangeArrowheads="1"/>
          </p:cNvSpPr>
          <p:nvPr/>
        </p:nvSpPr>
        <p:spPr bwMode="auto">
          <a:xfrm>
            <a:off x="7662863" y="4924425"/>
            <a:ext cx="762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500">
                <a:latin typeface=".VnArial Narrow" pitchFamily="34" charset="0"/>
                <a:sym typeface=".VnArial Narrow" pitchFamily="34" charset="0"/>
              </a:rPr>
              <a:t></a:t>
            </a:r>
            <a:endParaRPr lang="en-US" altLang="en-US"/>
          </a:p>
        </p:txBody>
      </p:sp>
      <p:sp>
        <p:nvSpPr>
          <p:cNvPr id="10273" name="Text Box 35"/>
          <p:cNvSpPr>
            <a:spLocks noChangeArrowheads="1"/>
          </p:cNvSpPr>
          <p:nvPr/>
        </p:nvSpPr>
        <p:spPr bwMode="auto">
          <a:xfrm rot="3643111">
            <a:off x="4906963" y="2789237"/>
            <a:ext cx="228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pPr>
              <a:spcBef>
                <a:spcPct val="50000"/>
              </a:spcBef>
            </a:pPr>
            <a:r>
              <a:rPr lang="en-US" sz="1400">
                <a:latin typeface="Calibri" pitchFamily="34" charset="0"/>
                <a:cs typeface="Calibri" pitchFamily="34" charset="0"/>
                <a:sym typeface="Calibri" pitchFamily="34" charset="0"/>
              </a:rPr>
              <a:t>(a, b, c, a’, b’, c’ </a:t>
            </a:r>
            <a:r>
              <a:rPr lang="en-US" altLang="en-US" sz="1400">
                <a:latin typeface="Calibri" pitchFamily="34" charset="0"/>
                <a:cs typeface="Calibri" pitchFamily="34" charset="0"/>
                <a:sym typeface="Calibri" pitchFamily="34" charset="0"/>
              </a:rPr>
              <a:t/>
            </a:r>
            <a:br>
              <a:rPr lang="en-US" altLang="en-US" sz="1400">
                <a:latin typeface="Calibri" pitchFamily="34" charset="0"/>
                <a:cs typeface="Calibri" pitchFamily="34" charset="0"/>
                <a:sym typeface="Calibri" pitchFamily="34" charset="0"/>
              </a:rPr>
            </a:br>
            <a:r>
              <a:rPr lang="en-US" sz="1400">
                <a:latin typeface="Calibri" pitchFamily="34" charset="0"/>
                <a:cs typeface="Calibri" pitchFamily="34" charset="0"/>
                <a:sym typeface="Calibri" pitchFamily="34" charset="0"/>
              </a:rPr>
              <a:t>khác 0)</a:t>
            </a:r>
            <a:endParaRPr lang="en-US" altLang="en-US"/>
          </a:p>
        </p:txBody>
      </p:sp>
    </p:spTree>
    <p:extLst>
      <p:ext uri="{BB962C8B-B14F-4D97-AF65-F5344CB8AC3E}">
        <p14:creationId xmlns:p14="http://schemas.microsoft.com/office/powerpoint/2010/main" val="4247343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p:cBhvr>
                                        <p:cTn id="7" dur="500"/>
                                        <p:tgtEl>
                                          <p:spTgt spid="10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p:cBhvr>
                                        <p:cTn id="12" dur="500"/>
                                        <p:tgtEl>
                                          <p:spTgt spid="10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p:cBhvr>
                                        <p:cTn id="17" dur="500"/>
                                        <p:tgtEl>
                                          <p:spTgt spid="102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p:cBhvr>
                                        <p:cTn id="22" dur="500"/>
                                        <p:tgtEl>
                                          <p:spTgt spid="102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p:cBhvr>
                                        <p:cTn id="27" dur="500"/>
                                        <p:tgtEl>
                                          <p:spTgt spid="102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55"/>
                                        </p:tgtEl>
                                        <p:attrNameLst>
                                          <p:attrName>style.visibility</p:attrName>
                                        </p:attrNameLst>
                                      </p:cBhvr>
                                      <p:to>
                                        <p:strVal val="visible"/>
                                      </p:to>
                                    </p:set>
                                    <p:animEffect>
                                      <p:cBhvr>
                                        <p:cTn id="32" dur="500"/>
                                        <p:tgtEl>
                                          <p:spTgt spid="10255"/>
                                        </p:tgtEl>
                                      </p:cBhvr>
                                    </p:animEffect>
                                  </p:childTnLst>
                                </p:cTn>
                              </p:par>
                              <p:par>
                                <p:cTn id="33" presetID="4" presetClass="entr" presetSubtype="16" fill="hold" nodeType="withEffect">
                                  <p:stCondLst>
                                    <p:cond delay="0"/>
                                  </p:stCondLst>
                                  <p:childTnLst>
                                    <p:set>
                                      <p:cBhvr>
                                        <p:cTn id="34" dur="1" fill="hold">
                                          <p:stCondLst>
                                            <p:cond delay="0"/>
                                          </p:stCondLst>
                                        </p:cTn>
                                        <p:tgtEl>
                                          <p:spTgt spid="10256"/>
                                        </p:tgtEl>
                                        <p:attrNameLst>
                                          <p:attrName>style.visibility</p:attrName>
                                        </p:attrNameLst>
                                      </p:cBhvr>
                                      <p:to>
                                        <p:strVal val="visible"/>
                                      </p:to>
                                    </p:set>
                                    <p:animEffect>
                                      <p:cBhvr>
                                        <p:cTn id="35" dur="500"/>
                                        <p:tgtEl>
                                          <p:spTgt spid="10256"/>
                                        </p:tgtEl>
                                      </p:cBhvr>
                                    </p:animEffect>
                                  </p:childTnLst>
                                </p:cTn>
                              </p:par>
                              <p:par>
                                <p:cTn id="36" presetID="4" presetClass="entr" presetSubtype="16" fill="hold" nodeType="withEffect">
                                  <p:stCondLst>
                                    <p:cond delay="0"/>
                                  </p:stCondLst>
                                  <p:childTnLst>
                                    <p:set>
                                      <p:cBhvr>
                                        <p:cTn id="37" dur="1" fill="hold">
                                          <p:stCondLst>
                                            <p:cond delay="0"/>
                                          </p:stCondLst>
                                        </p:cTn>
                                        <p:tgtEl>
                                          <p:spTgt spid="10257"/>
                                        </p:tgtEl>
                                        <p:attrNameLst>
                                          <p:attrName>style.visibility</p:attrName>
                                        </p:attrNameLst>
                                      </p:cBhvr>
                                      <p:to>
                                        <p:strVal val="visible"/>
                                      </p:to>
                                    </p:set>
                                    <p:animEffect>
                                      <p:cBhvr>
                                        <p:cTn id="38" dur="500"/>
                                        <p:tgtEl>
                                          <p:spTgt spid="10257"/>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0258"/>
                                        </p:tgtEl>
                                        <p:attrNameLst>
                                          <p:attrName>style.visibility</p:attrName>
                                        </p:attrNameLst>
                                      </p:cBhvr>
                                      <p:to>
                                        <p:strVal val="visible"/>
                                      </p:to>
                                    </p:set>
                                    <p:animEffect>
                                      <p:cBhvr>
                                        <p:cTn id="41" dur="500"/>
                                        <p:tgtEl>
                                          <p:spTgt spid="102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0245"/>
                                        </p:tgtEl>
                                        <p:attrNameLst>
                                          <p:attrName>style.visibility</p:attrName>
                                        </p:attrNameLst>
                                      </p:cBhvr>
                                      <p:to>
                                        <p:strVal val="visible"/>
                                      </p:to>
                                    </p:set>
                                    <p:animEffect>
                                      <p:cBhvr>
                                        <p:cTn id="46" dur="500"/>
                                        <p:tgtEl>
                                          <p:spTgt spid="102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10246"/>
                                        </p:tgtEl>
                                        <p:attrNameLst>
                                          <p:attrName>style.visibility</p:attrName>
                                        </p:attrNameLst>
                                      </p:cBhvr>
                                      <p:to>
                                        <p:strVal val="visible"/>
                                      </p:to>
                                    </p:set>
                                    <p:animEffect>
                                      <p:cBhvr>
                                        <p:cTn id="51" dur="500"/>
                                        <p:tgtEl>
                                          <p:spTgt spid="1024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10260"/>
                                        </p:tgtEl>
                                        <p:attrNameLst>
                                          <p:attrName>style.visibility</p:attrName>
                                        </p:attrNameLst>
                                      </p:cBhvr>
                                      <p:to>
                                        <p:strVal val="visible"/>
                                      </p:to>
                                    </p:set>
                                    <p:animEffect>
                                      <p:cBhvr>
                                        <p:cTn id="56" dur="500"/>
                                        <p:tgtEl>
                                          <p:spTgt spid="1026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0261"/>
                                        </p:tgtEl>
                                        <p:attrNameLst>
                                          <p:attrName>style.visibility</p:attrName>
                                        </p:attrNameLst>
                                      </p:cBhvr>
                                      <p:to>
                                        <p:strVal val="visible"/>
                                      </p:to>
                                    </p:set>
                                    <p:animEffect>
                                      <p:cBhvr>
                                        <p:cTn id="59" dur="500"/>
                                        <p:tgtEl>
                                          <p:spTgt spid="1026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0247"/>
                                        </p:tgtEl>
                                        <p:attrNameLst>
                                          <p:attrName>style.visibility</p:attrName>
                                        </p:attrNameLst>
                                      </p:cBhvr>
                                      <p:to>
                                        <p:strVal val="visible"/>
                                      </p:to>
                                    </p:set>
                                    <p:animEffect>
                                      <p:cBhvr>
                                        <p:cTn id="64" dur="500"/>
                                        <p:tgtEl>
                                          <p:spTgt spid="1024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0262"/>
                                        </p:tgtEl>
                                        <p:attrNameLst>
                                          <p:attrName>style.visibility</p:attrName>
                                        </p:attrNameLst>
                                      </p:cBhvr>
                                      <p:to>
                                        <p:strVal val="visible"/>
                                      </p:to>
                                    </p:set>
                                    <p:animEffect>
                                      <p:cBhvr>
                                        <p:cTn id="69" dur="500"/>
                                        <p:tgtEl>
                                          <p:spTgt spid="1026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0248"/>
                                        </p:tgtEl>
                                        <p:attrNameLst>
                                          <p:attrName>style.visibility</p:attrName>
                                        </p:attrNameLst>
                                      </p:cBhvr>
                                      <p:to>
                                        <p:strVal val="visible"/>
                                      </p:to>
                                    </p:set>
                                    <p:animEffect>
                                      <p:cBhvr>
                                        <p:cTn id="74" dur="500"/>
                                        <p:tgtEl>
                                          <p:spTgt spid="1024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7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10249"/>
                                        </p:tgtEl>
                                        <p:attrNameLst>
                                          <p:attrName>style.visibility</p:attrName>
                                        </p:attrNameLst>
                                      </p:cBhvr>
                                      <p:to>
                                        <p:strVal val="visible"/>
                                      </p:to>
                                    </p:set>
                                    <p:animEffect>
                                      <p:cBhvr>
                                        <p:cTn id="83" dur="500"/>
                                        <p:tgtEl>
                                          <p:spTgt spid="1024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nodeType="clickEffect">
                                  <p:stCondLst>
                                    <p:cond delay="0"/>
                                  </p:stCondLst>
                                  <p:childTnLst>
                                    <p:set>
                                      <p:cBhvr>
                                        <p:cTn id="87" dur="1" fill="hold">
                                          <p:stCondLst>
                                            <p:cond delay="0"/>
                                          </p:stCondLst>
                                        </p:cTn>
                                        <p:tgtEl>
                                          <p:spTgt spid="10263"/>
                                        </p:tgtEl>
                                        <p:attrNameLst>
                                          <p:attrName>style.visibility</p:attrName>
                                        </p:attrNameLst>
                                      </p:cBhvr>
                                      <p:to>
                                        <p:strVal val="visible"/>
                                      </p:to>
                                    </p:set>
                                    <p:animEffect>
                                      <p:cBhvr>
                                        <p:cTn id="88" dur="500"/>
                                        <p:tgtEl>
                                          <p:spTgt spid="10263"/>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0270"/>
                                        </p:tgtEl>
                                        <p:attrNameLst>
                                          <p:attrName>style.visibility</p:attrName>
                                        </p:attrNameLst>
                                      </p:cBhvr>
                                      <p:to>
                                        <p:strVal val="visible"/>
                                      </p:to>
                                    </p:set>
                                    <p:animEffect>
                                      <p:cBhvr>
                                        <p:cTn id="91" dur="500"/>
                                        <p:tgtEl>
                                          <p:spTgt spid="1027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0250"/>
                                        </p:tgtEl>
                                        <p:attrNameLst>
                                          <p:attrName>style.visibility</p:attrName>
                                        </p:attrNameLst>
                                      </p:cBhvr>
                                      <p:to>
                                        <p:strVal val="visible"/>
                                      </p:to>
                                    </p:set>
                                    <p:animEffect>
                                      <p:cBhvr>
                                        <p:cTn id="96" dur="500"/>
                                        <p:tgtEl>
                                          <p:spTgt spid="1025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nodeType="clickEffect">
                                  <p:stCondLst>
                                    <p:cond delay="0"/>
                                  </p:stCondLst>
                                  <p:childTnLst>
                                    <p:set>
                                      <p:cBhvr>
                                        <p:cTn id="100" dur="1" fill="hold">
                                          <p:stCondLst>
                                            <p:cond delay="0"/>
                                          </p:stCondLst>
                                        </p:cTn>
                                        <p:tgtEl>
                                          <p:spTgt spid="10265"/>
                                        </p:tgtEl>
                                        <p:attrNameLst>
                                          <p:attrName>style.visibility</p:attrName>
                                        </p:attrNameLst>
                                      </p:cBhvr>
                                      <p:to>
                                        <p:strVal val="visible"/>
                                      </p:to>
                                    </p:set>
                                    <p:animEffect>
                                      <p:cBhvr>
                                        <p:cTn id="101" dur="500"/>
                                        <p:tgtEl>
                                          <p:spTgt spid="10265"/>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10271"/>
                                        </p:tgtEl>
                                        <p:attrNameLst>
                                          <p:attrName>style.visibility</p:attrName>
                                        </p:attrNameLst>
                                      </p:cBhvr>
                                      <p:to>
                                        <p:strVal val="visible"/>
                                      </p:to>
                                    </p:set>
                                    <p:animEffect>
                                      <p:cBhvr>
                                        <p:cTn id="104" dur="500"/>
                                        <p:tgtEl>
                                          <p:spTgt spid="102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10251"/>
                                        </p:tgtEl>
                                        <p:attrNameLst>
                                          <p:attrName>style.visibility</p:attrName>
                                        </p:attrNameLst>
                                      </p:cBhvr>
                                      <p:to>
                                        <p:strVal val="visible"/>
                                      </p:to>
                                    </p:set>
                                    <p:animEffect>
                                      <p:cBhvr>
                                        <p:cTn id="109" dur="500"/>
                                        <p:tgtEl>
                                          <p:spTgt spid="1025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nodeType="clickEffect">
                                  <p:stCondLst>
                                    <p:cond delay="0"/>
                                  </p:stCondLst>
                                  <p:childTnLst>
                                    <p:set>
                                      <p:cBhvr>
                                        <p:cTn id="113" dur="1" fill="hold">
                                          <p:stCondLst>
                                            <p:cond delay="0"/>
                                          </p:stCondLst>
                                        </p:cTn>
                                        <p:tgtEl>
                                          <p:spTgt spid="10264"/>
                                        </p:tgtEl>
                                        <p:attrNameLst>
                                          <p:attrName>style.visibility</p:attrName>
                                        </p:attrNameLst>
                                      </p:cBhvr>
                                      <p:to>
                                        <p:strVal val="visible"/>
                                      </p:to>
                                    </p:set>
                                    <p:animEffect>
                                      <p:cBhvr>
                                        <p:cTn id="114" dur="500"/>
                                        <p:tgtEl>
                                          <p:spTgt spid="10264"/>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10272"/>
                                        </p:tgtEl>
                                        <p:attrNameLst>
                                          <p:attrName>style.visibility</p:attrName>
                                        </p:attrNameLst>
                                      </p:cBhvr>
                                      <p:to>
                                        <p:strVal val="visible"/>
                                      </p:to>
                                    </p:set>
                                    <p:animEffect>
                                      <p:cBhvr>
                                        <p:cTn id="117" dur="500"/>
                                        <p:tgtEl>
                                          <p:spTgt spid="1027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0267"/>
                                        </p:tgtEl>
                                        <p:attrNameLst>
                                          <p:attrName>style.visibility</p:attrName>
                                        </p:attrNameLst>
                                      </p:cBhvr>
                                      <p:to>
                                        <p:strVal val="visible"/>
                                      </p:to>
                                    </p:set>
                                    <p:animEffect>
                                      <p:cBhvr>
                                        <p:cTn id="122" dur="500"/>
                                        <p:tgtEl>
                                          <p:spTgt spid="1026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0268"/>
                                        </p:tgtEl>
                                        <p:attrNameLst>
                                          <p:attrName>style.visibility</p:attrName>
                                        </p:attrNameLst>
                                      </p:cBhvr>
                                      <p:to>
                                        <p:strVal val="visible"/>
                                      </p:to>
                                    </p:set>
                                    <p:animEffect>
                                      <p:cBhvr>
                                        <p:cTn id="127" dur="500"/>
                                        <p:tgtEl>
                                          <p:spTgt spid="1026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0269"/>
                                        </p:tgtEl>
                                        <p:attrNameLst>
                                          <p:attrName>style.visibility</p:attrName>
                                        </p:attrNameLst>
                                      </p:cBhvr>
                                      <p:to>
                                        <p:strVal val="visible"/>
                                      </p:to>
                                    </p:set>
                                    <p:animEffect>
                                      <p:cBhvr>
                                        <p:cTn id="132" dur="500"/>
                                        <p:tgtEl>
                                          <p:spTgt spid="1026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0252"/>
                                        </p:tgtEl>
                                        <p:attrNameLst>
                                          <p:attrName>style.visibility</p:attrName>
                                        </p:attrNameLst>
                                      </p:cBhvr>
                                      <p:to>
                                        <p:strVal val="visible"/>
                                      </p:to>
                                    </p:set>
                                    <p:animEffect>
                                      <p:cBhvr>
                                        <p:cTn id="137"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bldLvl="0" autoUpdateAnimBg="0"/>
      <p:bldP spid="10255" grpId="0" bldLvl="0" autoUpdateAnimBg="0"/>
      <p:bldP spid="10258" grpId="0" bldLvl="0" autoUpdateAnimBg="0"/>
      <p:bldP spid="10261" grpId="0" bldLvl="0" autoUpdateAnimBg="0"/>
      <p:bldP spid="10262" grpId="0" bldLvl="0" autoUpdateAnimBg="0"/>
      <p:bldP spid="10270" grpId="0" bldLvl="0" autoUpdateAnimBg="0"/>
      <p:bldP spid="10271" grpId="0" bldLvl="0" autoUpdateAnimBg="0"/>
      <p:bldP spid="10272" grpId="0" bldLvl="0" autoUpdateAnimBg="0"/>
      <p:bldP spid="10273"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a:spLocks noChangeArrowheads="1"/>
          </p:cNvSpPr>
          <p:nvPr/>
        </p:nvSpPr>
        <p:spPr bwMode="auto">
          <a:xfrm>
            <a:off x="228600" y="2279650"/>
            <a:ext cx="868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en-US" altLang="en-US" sz="2800" u="sng" dirty="0" err="1">
                <a:solidFill>
                  <a:srgbClr val="FF0000"/>
                </a:solidFill>
                <a:latin typeface="Times New Roman" pitchFamily="18" charset="0"/>
                <a:cs typeface="Times New Roman" pitchFamily="18" charset="0"/>
                <a:sym typeface="Calibri" pitchFamily="34" charset="0"/>
              </a:rPr>
              <a:t>Bước</a:t>
            </a:r>
            <a:r>
              <a:rPr lang="en-US" altLang="en-US" sz="2800" u="sng" dirty="0">
                <a:solidFill>
                  <a:srgbClr val="FF0000"/>
                </a:solidFill>
                <a:latin typeface="Times New Roman" pitchFamily="18" charset="0"/>
                <a:cs typeface="Times New Roman" pitchFamily="18" charset="0"/>
                <a:sym typeface="Calibri" pitchFamily="34" charset="0"/>
              </a:rPr>
              <a:t> 1: </a:t>
            </a:r>
            <a:r>
              <a:rPr lang="en-US" altLang="en-US" sz="2800" dirty="0" err="1">
                <a:latin typeface="Times New Roman" pitchFamily="18" charset="0"/>
                <a:cs typeface="Times New Roman" pitchFamily="18" charset="0"/>
                <a:sym typeface="Calibri" pitchFamily="34" charset="0"/>
              </a:rPr>
              <a:t>Lập</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hệ</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phương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trình</a:t>
            </a:r>
            <a:r>
              <a:rPr lang="en-US" altLang="en-US" sz="2800" dirty="0">
                <a:latin typeface="Times New Roman" pitchFamily="18" charset="0"/>
                <a:cs typeface="Times New Roman" pitchFamily="18" charset="0"/>
                <a:sym typeface="Calibri" pitchFamily="34" charset="0"/>
              </a:rPr>
              <a:t> </a:t>
            </a:r>
          </a:p>
          <a:p>
            <a:pPr marL="457200" indent="-457200">
              <a:buFontTx/>
              <a:buChar char="-"/>
            </a:pPr>
            <a:r>
              <a:rPr lang="en-US" altLang="en-US" sz="2800" dirty="0" err="1" smtClean="0">
                <a:latin typeface="Times New Roman" pitchFamily="18" charset="0"/>
                <a:cs typeface="Times New Roman" pitchFamily="18" charset="0"/>
                <a:sym typeface="Calibri" pitchFamily="34" charset="0"/>
              </a:rPr>
              <a:t>Chọn</a:t>
            </a:r>
            <a:r>
              <a:rPr lang="en-US" altLang="en-US" sz="2800" dirty="0" smtClean="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hai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ẩn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và</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đặt</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điều</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kiện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thích</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hợp</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cho</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ẩn</a:t>
            </a:r>
            <a:r>
              <a:rPr lang="en-US" altLang="en-US" sz="2800" dirty="0">
                <a:latin typeface="Times New Roman" pitchFamily="18" charset="0"/>
                <a:cs typeface="Times New Roman" pitchFamily="18" charset="0"/>
                <a:sym typeface="Calibri" pitchFamily="34" charset="0"/>
              </a:rPr>
              <a:t> </a:t>
            </a:r>
            <a:endParaRPr lang="en-US" altLang="en-US" sz="2800" dirty="0" smtClean="0">
              <a:latin typeface="Times New Roman" pitchFamily="18" charset="0"/>
              <a:cs typeface="Times New Roman" pitchFamily="18" charset="0"/>
              <a:sym typeface="Calibri" pitchFamily="34" charset="0"/>
            </a:endParaRPr>
          </a:p>
          <a:p>
            <a:pPr marL="457200" indent="-457200">
              <a:buFontTx/>
              <a:buChar char="-"/>
            </a:pPr>
            <a:r>
              <a:rPr lang="en-US" altLang="en-US" sz="2800" dirty="0" err="1" smtClean="0">
                <a:latin typeface="Times New Roman" pitchFamily="18" charset="0"/>
                <a:cs typeface="Times New Roman" pitchFamily="18" charset="0"/>
                <a:sym typeface="Calibri" pitchFamily="34" charset="0"/>
              </a:rPr>
              <a:t>Biểu</a:t>
            </a:r>
            <a:r>
              <a:rPr lang="en-US" altLang="en-US" sz="2800" dirty="0" smtClean="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diễn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các</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đại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lượng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chưa</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biết</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theo</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các</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ẩn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và</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các</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đại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lượng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đã</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biết</a:t>
            </a:r>
            <a:endParaRPr lang="en-US" altLang="en-US" sz="2800" dirty="0">
              <a:latin typeface="Times New Roman" pitchFamily="18" charset="0"/>
              <a:cs typeface="Times New Roman" pitchFamily="18" charset="0"/>
              <a:sym typeface="Calibri" pitchFamily="34" charset="0"/>
            </a:endParaRPr>
          </a:p>
          <a:p>
            <a:r>
              <a:rPr 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Lập</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hai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phương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trình</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biểu</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thị</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mối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quan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hệ</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giữa</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các</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đại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lượng</a:t>
            </a:r>
            <a:r>
              <a:rPr lang="en-US" altLang="en-US" sz="2800" dirty="0">
                <a:latin typeface="Times New Roman" pitchFamily="18" charset="0"/>
                <a:cs typeface="Times New Roman" pitchFamily="18" charset="0"/>
                <a:sym typeface="Calibri" pitchFamily="34" charset="0"/>
              </a:rPr>
              <a:t> </a:t>
            </a:r>
          </a:p>
          <a:p>
            <a:r>
              <a:rPr lang="en-US" altLang="en-US" sz="2800" u="sng" dirty="0" err="1">
                <a:solidFill>
                  <a:srgbClr val="FF0000"/>
                </a:solidFill>
                <a:latin typeface="Times New Roman" pitchFamily="18" charset="0"/>
                <a:cs typeface="Times New Roman" pitchFamily="18" charset="0"/>
                <a:sym typeface="Calibri" pitchFamily="34" charset="0"/>
              </a:rPr>
              <a:t>Bước</a:t>
            </a:r>
            <a:r>
              <a:rPr lang="en-US" altLang="en-US" sz="2800" u="sng" dirty="0">
                <a:solidFill>
                  <a:srgbClr val="FF0000"/>
                </a:solidFill>
                <a:latin typeface="Times New Roman" pitchFamily="18" charset="0"/>
                <a:cs typeface="Times New Roman" pitchFamily="18" charset="0"/>
                <a:sym typeface="Calibri" pitchFamily="34" charset="0"/>
              </a:rPr>
              <a:t> 2: </a:t>
            </a:r>
            <a:r>
              <a:rPr lang="en-US" altLang="en-US" sz="2800" dirty="0" err="1">
                <a:latin typeface="Times New Roman" pitchFamily="18" charset="0"/>
                <a:cs typeface="Times New Roman" pitchFamily="18" charset="0"/>
                <a:sym typeface="Calibri" pitchFamily="34" charset="0"/>
              </a:rPr>
              <a:t>Giải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hệ</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phương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trình</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nói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trên</a:t>
            </a:r>
            <a:r>
              <a:rPr lang="en-US" altLang="en-US" sz="2800" dirty="0">
                <a:latin typeface="Times New Roman" pitchFamily="18" charset="0"/>
                <a:cs typeface="Times New Roman" pitchFamily="18" charset="0"/>
                <a:sym typeface="Calibri" pitchFamily="34" charset="0"/>
              </a:rPr>
              <a:t> </a:t>
            </a:r>
          </a:p>
          <a:p>
            <a:r>
              <a:rPr lang="en-US" altLang="en-US" sz="2800" u="sng" dirty="0" err="1">
                <a:solidFill>
                  <a:srgbClr val="FF0000"/>
                </a:solidFill>
                <a:latin typeface="Times New Roman" pitchFamily="18" charset="0"/>
                <a:cs typeface="Times New Roman" pitchFamily="18" charset="0"/>
                <a:sym typeface="Calibri" pitchFamily="34" charset="0"/>
              </a:rPr>
              <a:t>Bước</a:t>
            </a:r>
            <a:r>
              <a:rPr lang="en-US" altLang="en-US" sz="2800" u="sng" dirty="0">
                <a:solidFill>
                  <a:srgbClr val="FF0000"/>
                </a:solidFill>
                <a:latin typeface="Times New Roman" pitchFamily="18" charset="0"/>
                <a:cs typeface="Times New Roman" pitchFamily="18" charset="0"/>
                <a:sym typeface="Calibri" pitchFamily="34" charset="0"/>
              </a:rPr>
              <a:t> 3: </a:t>
            </a:r>
            <a:r>
              <a:rPr lang="en-US" altLang="en-US" sz="2800" dirty="0" err="1">
                <a:latin typeface="Times New Roman" pitchFamily="18" charset="0"/>
                <a:cs typeface="Times New Roman" pitchFamily="18" charset="0"/>
                <a:sym typeface="Calibri" pitchFamily="34" charset="0"/>
              </a:rPr>
              <a:t>Trả</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lời</a:t>
            </a:r>
            <a:r>
              <a:rPr lang="en-US" altLang="en-US" sz="2800" dirty="0">
                <a:latin typeface="Times New Roman" pitchFamily="18" charset="0"/>
                <a:cs typeface="Times New Roman" pitchFamily="18" charset="0"/>
                <a:sym typeface="Calibri" pitchFamily="34" charset="0"/>
              </a:rPr>
              <a:t> : </a:t>
            </a:r>
            <a:r>
              <a:rPr lang="en-US" altLang="en-US" sz="2800" dirty="0" err="1">
                <a:latin typeface="Times New Roman" pitchFamily="18" charset="0"/>
                <a:cs typeface="Times New Roman" pitchFamily="18" charset="0"/>
                <a:sym typeface="Calibri" pitchFamily="34" charset="0"/>
              </a:rPr>
              <a:t>Kiểm</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tra</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xem</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trong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các</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nghiệm</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của</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hệ</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phương</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trình</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nghiệm</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nào</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thích</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hợp</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với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bài</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toán</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và</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kết</a:t>
            </a:r>
            <a:r>
              <a:rPr lang="en-US" altLang="en-US" sz="2800" dirty="0">
                <a:latin typeface="Times New Roman" pitchFamily="18" charset="0"/>
                <a:cs typeface="Times New Roman" pitchFamily="18" charset="0"/>
                <a:sym typeface="Calibri" pitchFamily="34" charset="0"/>
              </a:rPr>
              <a:t> </a:t>
            </a:r>
            <a:r>
              <a:rPr lang="en-US" altLang="en-US" sz="2800" dirty="0" err="1">
                <a:latin typeface="Times New Roman" pitchFamily="18" charset="0"/>
                <a:cs typeface="Times New Roman" pitchFamily="18" charset="0"/>
                <a:sym typeface="Calibri" pitchFamily="34" charset="0"/>
              </a:rPr>
              <a:t>luận</a:t>
            </a:r>
            <a:endParaRPr lang="en-US" altLang="en-US" dirty="0">
              <a:latin typeface="Times New Roman" pitchFamily="18" charset="0"/>
              <a:cs typeface="Times New Roman" pitchFamily="18" charset="0"/>
            </a:endParaRPr>
          </a:p>
        </p:txBody>
      </p:sp>
      <p:sp>
        <p:nvSpPr>
          <p:cNvPr id="4099" name="TextBox 4"/>
          <p:cNvSpPr>
            <a:spLocks noChangeArrowheads="1"/>
          </p:cNvSpPr>
          <p:nvPr/>
        </p:nvSpPr>
        <p:spPr bwMode="auto">
          <a:xfrm>
            <a:off x="152400" y="1143000"/>
            <a:ext cx="89947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u="sng">
                <a:solidFill>
                  <a:srgbClr val="FF0000"/>
                </a:solidFill>
                <a:latin typeface="Times New Roman" pitchFamily="18" charset="0"/>
                <a:sym typeface="Times New Roman" pitchFamily="18" charset="0"/>
              </a:rPr>
              <a:t>I. Lí thuyết</a:t>
            </a:r>
          </a:p>
          <a:p>
            <a:r>
              <a:rPr lang="en-US" sz="2800">
                <a:solidFill>
                  <a:srgbClr val="FF0000"/>
                </a:solidFill>
                <a:latin typeface="Times New Roman" pitchFamily="18" charset="0"/>
                <a:sym typeface="Times New Roman" pitchFamily="18" charset="0"/>
              </a:rPr>
              <a:t>1. Các bước giải bài toán bằng cách lập hệ phương trình</a:t>
            </a:r>
            <a:endParaRPr lang="en-US" sz="2800"/>
          </a:p>
        </p:txBody>
      </p:sp>
      <p:sp>
        <p:nvSpPr>
          <p:cNvPr id="4100" name="Rectangle 4"/>
          <p:cNvSpPr>
            <a:spLocks noChangeArrowheads="1"/>
          </p:cNvSpPr>
          <p:nvPr/>
        </p:nvSpPr>
        <p:spPr bwMode="auto">
          <a:xfrm>
            <a:off x="0" y="0"/>
            <a:ext cx="9145588" cy="609600"/>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smtClean="0">
                <a:solidFill>
                  <a:srgbClr val="CCCC00"/>
                </a:solidFill>
              </a:rPr>
              <a:t>GIẢI BÀI TOÁN BẰNG CÁCH LẬP HỆ PHƯƠNG TRÌNH</a:t>
            </a:r>
            <a:endParaRPr lang="en-US" sz="2800" b="1" dirty="0">
              <a:solidFill>
                <a:srgbClr val="CCCC00"/>
              </a:solidFill>
            </a:endParaRPr>
          </a:p>
        </p:txBody>
      </p:sp>
    </p:spTree>
    <p:extLst>
      <p:ext uri="{BB962C8B-B14F-4D97-AF65-F5344CB8AC3E}">
        <p14:creationId xmlns:p14="http://schemas.microsoft.com/office/powerpoint/2010/main" val="58635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p:cBhvr>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p:cBhvr>
                                        <p:cTn id="12" dur="500"/>
                                        <p:tgtEl>
                                          <p:spTgt spid="4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p:cBhvr>
                                        <p:cTn id="17" dur="500"/>
                                        <p:tgtEl>
                                          <p:spTgt spid="40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p:cBhvr>
                                        <p:cTn id="22" dur="500"/>
                                        <p:tgtEl>
                                          <p:spTgt spid="40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8">
                                            <p:txEl>
                                              <p:pRg st="4" end="4"/>
                                            </p:txEl>
                                          </p:spTgt>
                                        </p:tgtEl>
                                        <p:attrNameLst>
                                          <p:attrName>style.visibility</p:attrName>
                                        </p:attrNameLst>
                                      </p:cBhvr>
                                      <p:to>
                                        <p:strVal val="visible"/>
                                      </p:to>
                                    </p:set>
                                    <p:animEffect>
                                      <p:cBhvr>
                                        <p:cTn id="27" dur="500"/>
                                        <p:tgtEl>
                                          <p:spTgt spid="40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98">
                                            <p:txEl>
                                              <p:pRg st="5" end="5"/>
                                            </p:txEl>
                                          </p:spTgt>
                                        </p:tgtEl>
                                        <p:attrNameLst>
                                          <p:attrName>style.visibility</p:attrName>
                                        </p:attrNameLst>
                                      </p:cBhvr>
                                      <p:to>
                                        <p:strVal val="visible"/>
                                      </p:to>
                                    </p:set>
                                    <p:animEffect>
                                      <p:cBhvr>
                                        <p:cTn id="32" dur="500"/>
                                        <p:tgtEl>
                                          <p:spTgt spid="40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1" name="Rectangle 11"/>
          <p:cNvSpPr>
            <a:spLocks noChangeArrowheads="1"/>
          </p:cNvSpPr>
          <p:nvPr/>
        </p:nvSpPr>
        <p:spPr bwMode="auto">
          <a:xfrm>
            <a:off x="501650" y="4416425"/>
            <a:ext cx="19970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2800"/>
              <a:t>Công việc</a:t>
            </a:r>
          </a:p>
        </p:txBody>
      </p:sp>
      <p:sp>
        <p:nvSpPr>
          <p:cNvPr id="209929" name="Rectangle 9"/>
          <p:cNvSpPr>
            <a:spLocks noChangeArrowheads="1"/>
          </p:cNvSpPr>
          <p:nvPr/>
        </p:nvSpPr>
        <p:spPr bwMode="auto">
          <a:xfrm>
            <a:off x="501650" y="2289175"/>
            <a:ext cx="19970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2800"/>
              <a:t>Chuyển động</a:t>
            </a:r>
          </a:p>
        </p:txBody>
      </p:sp>
      <p:sp>
        <p:nvSpPr>
          <p:cNvPr id="209927" name="Rectangle 7"/>
          <p:cNvSpPr>
            <a:spLocks noChangeArrowheads="1"/>
          </p:cNvSpPr>
          <p:nvPr/>
        </p:nvSpPr>
        <p:spPr bwMode="auto">
          <a:xfrm>
            <a:off x="501650" y="1365250"/>
            <a:ext cx="19970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2800"/>
              <a:t>Cấu tạo số</a:t>
            </a:r>
          </a:p>
        </p:txBody>
      </p:sp>
      <p:grpSp>
        <p:nvGrpSpPr>
          <p:cNvPr id="209995" name="Group 75"/>
          <p:cNvGrpSpPr>
            <a:grpSpLocks/>
          </p:cNvGrpSpPr>
          <p:nvPr/>
        </p:nvGrpSpPr>
        <p:grpSpPr bwMode="auto">
          <a:xfrm>
            <a:off x="501650" y="549275"/>
            <a:ext cx="8332788" cy="5991225"/>
            <a:chOff x="316" y="346"/>
            <a:chExt cx="5249" cy="3774"/>
          </a:xfrm>
        </p:grpSpPr>
        <p:sp>
          <p:nvSpPr>
            <p:cNvPr id="13346" name="Rectangle 12"/>
            <p:cNvSpPr>
              <a:spLocks noChangeArrowheads="1"/>
            </p:cNvSpPr>
            <p:nvPr/>
          </p:nvSpPr>
          <p:spPr bwMode="auto">
            <a:xfrm>
              <a:off x="1574" y="2782"/>
              <a:ext cx="3991"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endParaRPr lang="en-US" sz="2800"/>
            </a:p>
          </p:txBody>
        </p:sp>
        <p:sp>
          <p:nvSpPr>
            <p:cNvPr id="13347" name="Rectangle 10"/>
            <p:cNvSpPr>
              <a:spLocks noChangeArrowheads="1"/>
            </p:cNvSpPr>
            <p:nvPr/>
          </p:nvSpPr>
          <p:spPr bwMode="auto">
            <a:xfrm>
              <a:off x="1574" y="1442"/>
              <a:ext cx="3991" cy="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endParaRPr lang="en-US" sz="2800"/>
            </a:p>
          </p:txBody>
        </p:sp>
        <p:sp>
          <p:nvSpPr>
            <p:cNvPr id="13348" name="Rectangle 6"/>
            <p:cNvSpPr>
              <a:spLocks noChangeArrowheads="1"/>
            </p:cNvSpPr>
            <p:nvPr/>
          </p:nvSpPr>
          <p:spPr bwMode="auto">
            <a:xfrm>
              <a:off x="1574" y="346"/>
              <a:ext cx="3991" cy="514"/>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2800" b="1">
                  <a:solidFill>
                    <a:schemeClr val="bg1"/>
                  </a:solidFill>
                </a:rPr>
                <a:t>Chú ý khi phân tích tìm lời giải</a:t>
              </a:r>
            </a:p>
          </p:txBody>
        </p:sp>
        <p:sp>
          <p:nvSpPr>
            <p:cNvPr id="13349" name="Rectangle 5"/>
            <p:cNvSpPr>
              <a:spLocks noChangeArrowheads="1"/>
            </p:cNvSpPr>
            <p:nvPr/>
          </p:nvSpPr>
          <p:spPr bwMode="auto">
            <a:xfrm>
              <a:off x="316" y="346"/>
              <a:ext cx="1258" cy="514"/>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2800" b="1">
                  <a:solidFill>
                    <a:schemeClr val="bg1"/>
                  </a:solidFill>
                </a:rPr>
                <a:t>Dạng toán</a:t>
              </a:r>
            </a:p>
          </p:txBody>
        </p:sp>
        <p:sp>
          <p:nvSpPr>
            <p:cNvPr id="13350" name="Line 13"/>
            <p:cNvSpPr>
              <a:spLocks noChangeShapeType="1"/>
            </p:cNvSpPr>
            <p:nvPr/>
          </p:nvSpPr>
          <p:spPr bwMode="auto">
            <a:xfrm>
              <a:off x="316" y="346"/>
              <a:ext cx="5249"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Line 14"/>
            <p:cNvSpPr>
              <a:spLocks noChangeShapeType="1"/>
            </p:cNvSpPr>
            <p:nvPr/>
          </p:nvSpPr>
          <p:spPr bwMode="auto">
            <a:xfrm>
              <a:off x="316" y="860"/>
              <a:ext cx="524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Line 15"/>
            <p:cNvSpPr>
              <a:spLocks noChangeShapeType="1"/>
            </p:cNvSpPr>
            <p:nvPr/>
          </p:nvSpPr>
          <p:spPr bwMode="auto">
            <a:xfrm>
              <a:off x="316" y="1442"/>
              <a:ext cx="524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Line 16"/>
            <p:cNvSpPr>
              <a:spLocks noChangeShapeType="1"/>
            </p:cNvSpPr>
            <p:nvPr/>
          </p:nvSpPr>
          <p:spPr bwMode="auto">
            <a:xfrm>
              <a:off x="316" y="2782"/>
              <a:ext cx="524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Line 17"/>
            <p:cNvSpPr>
              <a:spLocks noChangeShapeType="1"/>
            </p:cNvSpPr>
            <p:nvPr/>
          </p:nvSpPr>
          <p:spPr bwMode="auto">
            <a:xfrm>
              <a:off x="316" y="4120"/>
              <a:ext cx="5249"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Line 18"/>
            <p:cNvSpPr>
              <a:spLocks noChangeShapeType="1"/>
            </p:cNvSpPr>
            <p:nvPr/>
          </p:nvSpPr>
          <p:spPr bwMode="auto">
            <a:xfrm>
              <a:off x="316" y="346"/>
              <a:ext cx="0" cy="377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Line 19"/>
            <p:cNvSpPr>
              <a:spLocks noChangeShapeType="1"/>
            </p:cNvSpPr>
            <p:nvPr/>
          </p:nvSpPr>
          <p:spPr bwMode="auto">
            <a:xfrm>
              <a:off x="1574" y="346"/>
              <a:ext cx="0" cy="37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Line 20"/>
            <p:cNvSpPr>
              <a:spLocks noChangeShapeType="1"/>
            </p:cNvSpPr>
            <p:nvPr/>
          </p:nvSpPr>
          <p:spPr bwMode="auto">
            <a:xfrm>
              <a:off x="5565" y="346"/>
              <a:ext cx="0" cy="377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9952" name="Object 32"/>
          <p:cNvGraphicFramePr>
            <a:graphicFrameLocks noChangeAspect="1"/>
          </p:cNvGraphicFramePr>
          <p:nvPr/>
        </p:nvGraphicFramePr>
        <p:xfrm>
          <a:off x="2876550" y="2389188"/>
          <a:ext cx="2281238" cy="1979612"/>
        </p:xfrm>
        <a:graphic>
          <a:graphicData uri="http://schemas.openxmlformats.org/presentationml/2006/ole">
            <mc:AlternateContent xmlns:mc="http://schemas.openxmlformats.org/markup-compatibility/2006">
              <mc:Choice xmlns:v="urn:schemas-microsoft-com:vml" Requires="v">
                <p:oleObj spid="_x0000_s10262" name="Equation" r:id="rId3" imgW="863225" imgH="748975" progId="Equation.DSMT4">
                  <p:embed/>
                </p:oleObj>
              </mc:Choice>
              <mc:Fallback>
                <p:oleObj name="Equation" r:id="rId3" imgW="863225" imgH="74897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2389188"/>
                        <a:ext cx="2281238" cy="197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53" name="Object 33"/>
          <p:cNvGraphicFramePr>
            <a:graphicFrameLocks noChangeAspect="1"/>
          </p:cNvGraphicFramePr>
          <p:nvPr/>
        </p:nvGraphicFramePr>
        <p:xfrm>
          <a:off x="5788025" y="2354263"/>
          <a:ext cx="2047875" cy="2035175"/>
        </p:xfrm>
        <a:graphic>
          <a:graphicData uri="http://schemas.openxmlformats.org/presentationml/2006/ole">
            <mc:AlternateContent xmlns:mc="http://schemas.openxmlformats.org/markup-compatibility/2006">
              <mc:Choice xmlns:v="urn:schemas-microsoft-com:vml" Requires="v">
                <p:oleObj spid="_x0000_s10263" name="Equation" r:id="rId5" imgW="622030" imgH="761669" progId="Equation.3">
                  <p:embed/>
                </p:oleObj>
              </mc:Choice>
              <mc:Fallback>
                <p:oleObj name="Equation" r:id="rId5" imgW="622030" imgH="7616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025" y="2354263"/>
                        <a:ext cx="2047875" cy="203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99" name="Group 79"/>
          <p:cNvGraphicFramePr>
            <a:graphicFrameLocks noGrp="1"/>
          </p:cNvGraphicFramePr>
          <p:nvPr/>
        </p:nvGraphicFramePr>
        <p:xfrm>
          <a:off x="2498725" y="4427538"/>
          <a:ext cx="6335713" cy="2112961"/>
        </p:xfrm>
        <a:graphic>
          <a:graphicData uri="http://schemas.openxmlformats.org/drawingml/2006/table">
            <a:tbl>
              <a:tblPr/>
              <a:tblGrid>
                <a:gridCol w="1697038"/>
                <a:gridCol w="2187575"/>
                <a:gridCol w="2451100"/>
              </a:tblGrid>
              <a:tr h="528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Thời gian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Năng xuất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28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Cả 2 đv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27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Đơn vị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28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Đơn vị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grpSp>
        <p:nvGrpSpPr>
          <p:cNvPr id="209998" name="Group 78"/>
          <p:cNvGrpSpPr>
            <a:grpSpLocks/>
          </p:cNvGrpSpPr>
          <p:nvPr/>
        </p:nvGrpSpPr>
        <p:grpSpPr bwMode="auto">
          <a:xfrm>
            <a:off x="2498725" y="1365250"/>
            <a:ext cx="6335713" cy="923925"/>
            <a:chOff x="1574" y="860"/>
            <a:chExt cx="3991" cy="582"/>
          </a:xfrm>
        </p:grpSpPr>
        <p:sp>
          <p:nvSpPr>
            <p:cNvPr id="13343" name="Rectangle 8"/>
            <p:cNvSpPr>
              <a:spLocks noChangeArrowheads="1"/>
            </p:cNvSpPr>
            <p:nvPr/>
          </p:nvSpPr>
          <p:spPr bwMode="auto">
            <a:xfrm>
              <a:off x="1574" y="860"/>
              <a:ext cx="399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US" sz="2800"/>
                <a:t>  ab = a.10+c;     abc = a.100 + b.10+c</a:t>
              </a:r>
            </a:p>
          </p:txBody>
        </p:sp>
        <p:sp>
          <p:nvSpPr>
            <p:cNvPr id="13344" name="Line 31"/>
            <p:cNvSpPr>
              <a:spLocks noChangeShapeType="1"/>
            </p:cNvSpPr>
            <p:nvPr/>
          </p:nvSpPr>
          <p:spPr bwMode="auto">
            <a:xfrm>
              <a:off x="3315" y="1023"/>
              <a:ext cx="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77"/>
            <p:cNvSpPr>
              <a:spLocks noChangeShapeType="1"/>
            </p:cNvSpPr>
            <p:nvPr/>
          </p:nvSpPr>
          <p:spPr bwMode="auto">
            <a:xfrm>
              <a:off x="1743" y="1023"/>
              <a:ext cx="2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602745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09995"/>
                                        </p:tgtEl>
                                        <p:attrNameLst>
                                          <p:attrName>style.visibility</p:attrName>
                                        </p:attrNameLst>
                                      </p:cBhvr>
                                      <p:to>
                                        <p:strVal val="visible"/>
                                      </p:to>
                                    </p:set>
                                    <p:animEffect transition="in" filter="strips(downRight)">
                                      <p:cBhvr>
                                        <p:cTn id="7" dur="1000"/>
                                        <p:tgtEl>
                                          <p:spTgt spid="209995"/>
                                        </p:tgtEl>
                                      </p:cBhvr>
                                    </p:animEffect>
                                  </p:child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09927"/>
                                        </p:tgtEl>
                                        <p:attrNameLst>
                                          <p:attrName>style.visibility</p:attrName>
                                        </p:attrNameLst>
                                      </p:cBhvr>
                                      <p:to>
                                        <p:strVal val="visible"/>
                                      </p:to>
                                    </p:set>
                                    <p:anim calcmode="lin" valueType="num">
                                      <p:cBhvr>
                                        <p:cTn id="11" dur="500" fill="hold"/>
                                        <p:tgtEl>
                                          <p:spTgt spid="209927"/>
                                        </p:tgtEl>
                                        <p:attrNameLst>
                                          <p:attrName>ppt_w</p:attrName>
                                        </p:attrNameLst>
                                      </p:cBhvr>
                                      <p:tavLst>
                                        <p:tav tm="0">
                                          <p:val>
                                            <p:fltVal val="0"/>
                                          </p:val>
                                        </p:tav>
                                        <p:tav tm="100000">
                                          <p:val>
                                            <p:strVal val="#ppt_w"/>
                                          </p:val>
                                        </p:tav>
                                      </p:tavLst>
                                    </p:anim>
                                    <p:anim calcmode="lin" valueType="num">
                                      <p:cBhvr>
                                        <p:cTn id="12" dur="500" fill="hold"/>
                                        <p:tgtEl>
                                          <p:spTgt spid="209927"/>
                                        </p:tgtEl>
                                        <p:attrNameLst>
                                          <p:attrName>ppt_h</p:attrName>
                                        </p:attrNameLst>
                                      </p:cBhvr>
                                      <p:tavLst>
                                        <p:tav tm="0">
                                          <p:val>
                                            <p:fltVal val="0"/>
                                          </p:val>
                                        </p:tav>
                                        <p:tav tm="100000">
                                          <p:val>
                                            <p:strVal val="#ppt_h"/>
                                          </p:val>
                                        </p:tav>
                                      </p:tavLst>
                                    </p:anim>
                                    <p:animEffect transition="in" filter="fade">
                                      <p:cBhvr>
                                        <p:cTn id="13" dur="500"/>
                                        <p:tgtEl>
                                          <p:spTgt spid="209927"/>
                                        </p:tgtEl>
                                      </p:cBhvr>
                                    </p:animEffec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209929"/>
                                        </p:tgtEl>
                                        <p:attrNameLst>
                                          <p:attrName>style.visibility</p:attrName>
                                        </p:attrNameLst>
                                      </p:cBhvr>
                                      <p:to>
                                        <p:strVal val="visible"/>
                                      </p:to>
                                    </p:set>
                                    <p:anim calcmode="lin" valueType="num">
                                      <p:cBhvr>
                                        <p:cTn id="17" dur="500" fill="hold"/>
                                        <p:tgtEl>
                                          <p:spTgt spid="209929"/>
                                        </p:tgtEl>
                                        <p:attrNameLst>
                                          <p:attrName>ppt_w</p:attrName>
                                        </p:attrNameLst>
                                      </p:cBhvr>
                                      <p:tavLst>
                                        <p:tav tm="0">
                                          <p:val>
                                            <p:fltVal val="0"/>
                                          </p:val>
                                        </p:tav>
                                        <p:tav tm="100000">
                                          <p:val>
                                            <p:strVal val="#ppt_w"/>
                                          </p:val>
                                        </p:tav>
                                      </p:tavLst>
                                    </p:anim>
                                    <p:anim calcmode="lin" valueType="num">
                                      <p:cBhvr>
                                        <p:cTn id="18" dur="500" fill="hold"/>
                                        <p:tgtEl>
                                          <p:spTgt spid="209929"/>
                                        </p:tgtEl>
                                        <p:attrNameLst>
                                          <p:attrName>ppt_h</p:attrName>
                                        </p:attrNameLst>
                                      </p:cBhvr>
                                      <p:tavLst>
                                        <p:tav tm="0">
                                          <p:val>
                                            <p:fltVal val="0"/>
                                          </p:val>
                                        </p:tav>
                                        <p:tav tm="100000">
                                          <p:val>
                                            <p:strVal val="#ppt_h"/>
                                          </p:val>
                                        </p:tav>
                                      </p:tavLst>
                                    </p:anim>
                                    <p:animEffect transition="in" filter="fade">
                                      <p:cBhvr>
                                        <p:cTn id="19" dur="500"/>
                                        <p:tgtEl>
                                          <p:spTgt spid="209929"/>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209931"/>
                                        </p:tgtEl>
                                        <p:attrNameLst>
                                          <p:attrName>style.visibility</p:attrName>
                                        </p:attrNameLst>
                                      </p:cBhvr>
                                      <p:to>
                                        <p:strVal val="visible"/>
                                      </p:to>
                                    </p:set>
                                    <p:anim calcmode="lin" valueType="num">
                                      <p:cBhvr>
                                        <p:cTn id="23" dur="500" fill="hold"/>
                                        <p:tgtEl>
                                          <p:spTgt spid="209931"/>
                                        </p:tgtEl>
                                        <p:attrNameLst>
                                          <p:attrName>ppt_w</p:attrName>
                                        </p:attrNameLst>
                                      </p:cBhvr>
                                      <p:tavLst>
                                        <p:tav tm="0">
                                          <p:val>
                                            <p:fltVal val="0"/>
                                          </p:val>
                                        </p:tav>
                                        <p:tav tm="100000">
                                          <p:val>
                                            <p:strVal val="#ppt_w"/>
                                          </p:val>
                                        </p:tav>
                                      </p:tavLst>
                                    </p:anim>
                                    <p:anim calcmode="lin" valueType="num">
                                      <p:cBhvr>
                                        <p:cTn id="24" dur="500" fill="hold"/>
                                        <p:tgtEl>
                                          <p:spTgt spid="209931"/>
                                        </p:tgtEl>
                                        <p:attrNameLst>
                                          <p:attrName>ppt_h</p:attrName>
                                        </p:attrNameLst>
                                      </p:cBhvr>
                                      <p:tavLst>
                                        <p:tav tm="0">
                                          <p:val>
                                            <p:fltVal val="0"/>
                                          </p:val>
                                        </p:tav>
                                        <p:tav tm="100000">
                                          <p:val>
                                            <p:strVal val="#ppt_h"/>
                                          </p:val>
                                        </p:tav>
                                      </p:tavLst>
                                    </p:anim>
                                    <p:animEffect transition="in" filter="fade">
                                      <p:cBhvr>
                                        <p:cTn id="25" dur="500"/>
                                        <p:tgtEl>
                                          <p:spTgt spid="2099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nodeType="clickEffect">
                                  <p:stCondLst>
                                    <p:cond delay="0"/>
                                  </p:stCondLst>
                                  <p:childTnLst>
                                    <p:set>
                                      <p:cBhvr>
                                        <p:cTn id="29" dur="1" fill="hold">
                                          <p:stCondLst>
                                            <p:cond delay="0"/>
                                          </p:stCondLst>
                                        </p:cTn>
                                        <p:tgtEl>
                                          <p:spTgt spid="209998"/>
                                        </p:tgtEl>
                                        <p:attrNameLst>
                                          <p:attrName>style.visibility</p:attrName>
                                        </p:attrNameLst>
                                      </p:cBhvr>
                                      <p:to>
                                        <p:strVal val="visible"/>
                                      </p:to>
                                    </p:set>
                                    <p:animEffect transition="in" filter="slide(fromLeft)">
                                      <p:cBhvr>
                                        <p:cTn id="30" dur="2000"/>
                                        <p:tgtEl>
                                          <p:spTgt spid="20999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nodeType="clickEffect">
                                  <p:stCondLst>
                                    <p:cond delay="0"/>
                                  </p:stCondLst>
                                  <p:childTnLst>
                                    <p:set>
                                      <p:cBhvr>
                                        <p:cTn id="34" dur="1" fill="hold">
                                          <p:stCondLst>
                                            <p:cond delay="0"/>
                                          </p:stCondLst>
                                        </p:cTn>
                                        <p:tgtEl>
                                          <p:spTgt spid="209952"/>
                                        </p:tgtEl>
                                        <p:attrNameLst>
                                          <p:attrName>style.visibility</p:attrName>
                                        </p:attrNameLst>
                                      </p:cBhvr>
                                      <p:to>
                                        <p:strVal val="visible"/>
                                      </p:to>
                                    </p:set>
                                    <p:animEffect transition="in" filter="slide(fromLeft)">
                                      <p:cBhvr>
                                        <p:cTn id="35" dur="500"/>
                                        <p:tgtEl>
                                          <p:spTgt spid="2099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8" fill="hold" nodeType="clickEffect">
                                  <p:stCondLst>
                                    <p:cond delay="0"/>
                                  </p:stCondLst>
                                  <p:childTnLst>
                                    <p:set>
                                      <p:cBhvr>
                                        <p:cTn id="39" dur="1" fill="hold">
                                          <p:stCondLst>
                                            <p:cond delay="0"/>
                                          </p:stCondLst>
                                        </p:cTn>
                                        <p:tgtEl>
                                          <p:spTgt spid="209953"/>
                                        </p:tgtEl>
                                        <p:attrNameLst>
                                          <p:attrName>style.visibility</p:attrName>
                                        </p:attrNameLst>
                                      </p:cBhvr>
                                      <p:to>
                                        <p:strVal val="visible"/>
                                      </p:to>
                                    </p:set>
                                    <p:animEffect transition="in" filter="slide(fromLeft)">
                                      <p:cBhvr>
                                        <p:cTn id="40" dur="500"/>
                                        <p:tgtEl>
                                          <p:spTgt spid="2099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nodeType="clickEffect">
                                  <p:stCondLst>
                                    <p:cond delay="0"/>
                                  </p:stCondLst>
                                  <p:childTnLst>
                                    <p:set>
                                      <p:cBhvr>
                                        <p:cTn id="44" dur="1" fill="hold">
                                          <p:stCondLst>
                                            <p:cond delay="0"/>
                                          </p:stCondLst>
                                        </p:cTn>
                                        <p:tgtEl>
                                          <p:spTgt spid="209999"/>
                                        </p:tgtEl>
                                        <p:attrNameLst>
                                          <p:attrName>style.visibility</p:attrName>
                                        </p:attrNameLst>
                                      </p:cBhvr>
                                      <p:to>
                                        <p:strVal val="visible"/>
                                      </p:to>
                                    </p:set>
                                    <p:animEffect transition="in" filter="strips(downRight)">
                                      <p:cBhvr>
                                        <p:cTn id="45" dur="500"/>
                                        <p:tgtEl>
                                          <p:spTgt spid="20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3"/>
          <p:cNvSpPr>
            <a:spLocks noChangeArrowheads="1"/>
          </p:cNvSpPr>
          <p:nvPr/>
        </p:nvSpPr>
        <p:spPr bwMode="auto">
          <a:xfrm>
            <a:off x="183356" y="1600200"/>
            <a:ext cx="8778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spAutoFit/>
          </a:bodyPr>
          <a:lstStyle/>
          <a:p>
            <a:r>
              <a:rPr lang="en-US" altLang="en-US" sz="2800" dirty="0" err="1">
                <a:solidFill>
                  <a:srgbClr val="FF0000"/>
                </a:solidFill>
                <a:latin typeface="Times New Roman" pitchFamily="18" charset="0"/>
                <a:cs typeface="Times New Roman" pitchFamily="18" charset="0"/>
                <a:sym typeface="Calibri" pitchFamily="34" charset="0"/>
              </a:rPr>
              <a:t>Bài</a:t>
            </a:r>
            <a:r>
              <a:rPr lang="en-US" altLang="en-US" sz="2800" dirty="0">
                <a:solidFill>
                  <a:srgbClr val="FF0000"/>
                </a:solidFill>
                <a:latin typeface="Times New Roman" pitchFamily="18" charset="0"/>
                <a:cs typeface="Times New Roman" pitchFamily="18" charset="0"/>
                <a:sym typeface="Calibri" pitchFamily="34" charset="0"/>
              </a:rPr>
              <a:t> </a:t>
            </a:r>
            <a:r>
              <a:rPr lang="en-US" altLang="en-US" sz="2800" dirty="0" err="1">
                <a:solidFill>
                  <a:srgbClr val="FF0000"/>
                </a:solidFill>
                <a:latin typeface="Times New Roman" pitchFamily="18" charset="0"/>
                <a:cs typeface="Times New Roman" pitchFamily="18" charset="0"/>
                <a:sym typeface="Calibri" pitchFamily="34" charset="0"/>
              </a:rPr>
              <a:t>tập</a:t>
            </a:r>
            <a:r>
              <a:rPr lang="en-US" altLang="en-US" sz="2800" dirty="0">
                <a:solidFill>
                  <a:srgbClr val="FF0000"/>
                </a:solidFill>
                <a:latin typeface="Times New Roman" pitchFamily="18" charset="0"/>
                <a:cs typeface="Times New Roman" pitchFamily="18" charset="0"/>
                <a:sym typeface="Calibri" pitchFamily="34" charset="0"/>
              </a:rPr>
              <a:t> 1</a:t>
            </a:r>
            <a:r>
              <a:rPr lang="en-US" sz="2800" dirty="0">
                <a:solidFill>
                  <a:srgbClr val="FF0000"/>
                </a:solidFill>
                <a:latin typeface="Times New Roman" pitchFamily="18" charset="0"/>
                <a:cs typeface="Times New Roman" pitchFamily="18" charset="0"/>
                <a:sym typeface="Times New Roman" pitchFamily="18" charset="0"/>
              </a:rPr>
              <a:t>( </a:t>
            </a:r>
            <a:r>
              <a:rPr lang="en-US" sz="2800" dirty="0" err="1">
                <a:solidFill>
                  <a:srgbClr val="FF0000"/>
                </a:solidFill>
                <a:latin typeface="Times New Roman" pitchFamily="18" charset="0"/>
                <a:cs typeface="Times New Roman" pitchFamily="18" charset="0"/>
                <a:sym typeface="Times New Roman" pitchFamily="18" charset="0"/>
              </a:rPr>
              <a:t>Bài</a:t>
            </a:r>
            <a:r>
              <a:rPr lang="en-US" sz="2800" dirty="0">
                <a:solidFill>
                  <a:srgbClr val="FF0000"/>
                </a:solidFill>
                <a:latin typeface="Times New Roman" pitchFamily="18" charset="0"/>
                <a:cs typeface="Times New Roman" pitchFamily="18" charset="0"/>
                <a:sym typeface="Times New Roman" pitchFamily="18" charset="0"/>
              </a:rPr>
              <a:t> 35 SBT/9</a:t>
            </a:r>
            <a:r>
              <a:rPr lang="en-US" sz="2800" dirty="0" smtClean="0">
                <a:solidFill>
                  <a:srgbClr val="FF0000"/>
                </a:solidFill>
                <a:latin typeface="Times New Roman" pitchFamily="18" charset="0"/>
                <a:cs typeface="Times New Roman" pitchFamily="18" charset="0"/>
                <a:sym typeface="Times New Roman" pitchFamily="18" charset="0"/>
              </a:rPr>
              <a:t>)</a:t>
            </a:r>
            <a:r>
              <a:rPr lang="en-US" altLang="en-US" sz="2800" dirty="0" smtClean="0">
                <a:latin typeface="Times New Roman" pitchFamily="18" charset="0"/>
                <a:cs typeface="Times New Roman" pitchFamily="18" charset="0"/>
                <a:sym typeface="Calibri" pitchFamily="34" charset="0"/>
              </a:rPr>
              <a:t>: </a:t>
            </a:r>
            <a:r>
              <a:rPr lang="en-US" sz="2800" dirty="0" smtClean="0">
                <a:latin typeface="Times New Roman" pitchFamily="18" charset="0"/>
                <a:cs typeface="Times New Roman" pitchFamily="18" charset="0"/>
                <a:sym typeface="Calibri" pitchFamily="34" charset="0"/>
              </a:rPr>
              <a:t> </a:t>
            </a:r>
            <a:r>
              <a:rPr lang="en-US" sz="2800" dirty="0" err="1">
                <a:latin typeface="Times New Roman" pitchFamily="18" charset="0"/>
                <a:cs typeface="Times New Roman" pitchFamily="18" charset="0"/>
                <a:sym typeface="Times New Roman" pitchFamily="18" charset="0"/>
              </a:rPr>
              <a:t>Tổng</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của</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hai</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số</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là</a:t>
            </a:r>
            <a:r>
              <a:rPr lang="en-US" sz="2800" dirty="0">
                <a:latin typeface="Times New Roman" pitchFamily="18" charset="0"/>
                <a:cs typeface="Times New Roman" pitchFamily="18" charset="0"/>
                <a:sym typeface="Times New Roman" pitchFamily="18" charset="0"/>
              </a:rPr>
              <a:t> 59. </a:t>
            </a:r>
            <a:r>
              <a:rPr lang="en-US" sz="2800" dirty="0" err="1">
                <a:latin typeface="Times New Roman" pitchFamily="18" charset="0"/>
                <a:cs typeface="Times New Roman" pitchFamily="18" charset="0"/>
                <a:sym typeface="Times New Roman" pitchFamily="18" charset="0"/>
              </a:rPr>
              <a:t>Hai</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lần</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số</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thứ</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nhất</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bé</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hơn</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ba</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lần</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số</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thứ</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hai</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là</a:t>
            </a:r>
            <a:r>
              <a:rPr lang="en-US" sz="2800" dirty="0">
                <a:latin typeface="Times New Roman" pitchFamily="18" charset="0"/>
                <a:cs typeface="Times New Roman" pitchFamily="18" charset="0"/>
                <a:sym typeface="Times New Roman" pitchFamily="18" charset="0"/>
              </a:rPr>
              <a:t> 7.Tìm </a:t>
            </a:r>
            <a:r>
              <a:rPr lang="en-US" sz="2800" dirty="0" err="1">
                <a:latin typeface="Times New Roman" pitchFamily="18" charset="0"/>
                <a:cs typeface="Times New Roman" pitchFamily="18" charset="0"/>
                <a:sym typeface="Times New Roman" pitchFamily="18" charset="0"/>
              </a:rPr>
              <a:t>hai</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số</a:t>
            </a:r>
            <a:r>
              <a:rPr lang="en-US" sz="2800" dirty="0">
                <a:latin typeface="Times New Roman" pitchFamily="18" charset="0"/>
                <a:cs typeface="Times New Roman" pitchFamily="18" charset="0"/>
                <a:sym typeface="Times New Roman" pitchFamily="18" charset="0"/>
              </a:rPr>
              <a:t> </a:t>
            </a:r>
            <a:r>
              <a:rPr lang="en-US" sz="2800" dirty="0" err="1">
                <a:latin typeface="Times New Roman" pitchFamily="18" charset="0"/>
                <a:cs typeface="Times New Roman" pitchFamily="18" charset="0"/>
                <a:sym typeface="Times New Roman" pitchFamily="18" charset="0"/>
              </a:rPr>
              <a:t>đó</a:t>
            </a:r>
            <a:r>
              <a:rPr lang="en-US" sz="2800" dirty="0">
                <a:latin typeface="Times New Roman" pitchFamily="18" charset="0"/>
                <a:cs typeface="Times New Roman" pitchFamily="18" charset="0"/>
                <a:sym typeface="Times New Roman" pitchFamily="18" charset="0"/>
              </a:rPr>
              <a:t>?</a:t>
            </a:r>
            <a:endParaRPr lang="en-US" altLang="en-US" sz="2800" dirty="0">
              <a:latin typeface="Times New Roman" pitchFamily="18" charset="0"/>
              <a:cs typeface="Times New Roman" pitchFamily="18" charset="0"/>
            </a:endParaRPr>
          </a:p>
        </p:txBody>
      </p:sp>
      <p:sp>
        <p:nvSpPr>
          <p:cNvPr id="6147" name="Text Box 3"/>
          <p:cNvSpPr>
            <a:spLocks noChangeArrowheads="1"/>
          </p:cNvSpPr>
          <p:nvPr/>
        </p:nvSpPr>
        <p:spPr bwMode="auto">
          <a:xfrm>
            <a:off x="259556" y="2474893"/>
            <a:ext cx="8778875"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800" b="1" u="sng" dirty="0" err="1">
                <a:solidFill>
                  <a:schemeClr val="hlink"/>
                </a:solidFill>
                <a:latin typeface="Times New Roman" pitchFamily="18" charset="0"/>
                <a:cs typeface="Times New Roman" pitchFamily="18" charset="0"/>
              </a:rPr>
              <a:t>Giải</a:t>
            </a:r>
            <a:r>
              <a:rPr lang="en-US" sz="2800" b="1" u="sng" dirty="0">
                <a:solidFill>
                  <a:schemeClr val="hlink"/>
                </a:solidFill>
                <a:latin typeface="Times New Roman" pitchFamily="18" charset="0"/>
                <a:cs typeface="Times New Roman" pitchFamily="18" charset="0"/>
              </a:rPr>
              <a:t>:</a:t>
            </a:r>
          </a:p>
          <a:p>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x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y</a:t>
            </a:r>
            <a:endParaRPr lang="en-US" sz="2800" dirty="0" smtClean="0"/>
          </a:p>
        </p:txBody>
      </p:sp>
      <p:sp>
        <p:nvSpPr>
          <p:cNvPr id="6148" name="Text Box 3"/>
          <p:cNvSpPr>
            <a:spLocks noChangeArrowheads="1"/>
          </p:cNvSpPr>
          <p:nvPr/>
        </p:nvSpPr>
        <p:spPr bwMode="auto">
          <a:xfrm>
            <a:off x="227013" y="3352800"/>
            <a:ext cx="87788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59,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x + y = 59     (1)</a:t>
            </a:r>
          </a:p>
        </p:txBody>
      </p:sp>
      <p:sp>
        <p:nvSpPr>
          <p:cNvPr id="6149" name="Text Box 3"/>
          <p:cNvSpPr>
            <a:spLocks noChangeArrowheads="1"/>
          </p:cNvSpPr>
          <p:nvPr/>
        </p:nvSpPr>
        <p:spPr bwMode="auto">
          <a:xfrm>
            <a:off x="227013" y="3886200"/>
            <a:ext cx="87788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7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3y - 2x = 7                 (2)</a:t>
            </a:r>
          </a:p>
        </p:txBody>
      </p:sp>
      <p:grpSp>
        <p:nvGrpSpPr>
          <p:cNvPr id="6150" name="Group 6"/>
          <p:cNvGrpSpPr>
            <a:grpSpLocks/>
          </p:cNvGrpSpPr>
          <p:nvPr/>
        </p:nvGrpSpPr>
        <p:grpSpPr bwMode="auto">
          <a:xfrm>
            <a:off x="227013" y="4876800"/>
            <a:ext cx="8843962" cy="1143000"/>
            <a:chOff x="0" y="0"/>
            <a:chExt cx="13926" cy="1800"/>
          </a:xfrm>
        </p:grpSpPr>
        <p:sp>
          <p:nvSpPr>
            <p:cNvPr id="6151" name="Text Box 3"/>
            <p:cNvSpPr>
              <a:spLocks noChangeArrowheads="1"/>
            </p:cNvSpPr>
            <p:nvPr/>
          </p:nvSpPr>
          <p:spPr bwMode="auto">
            <a:xfrm>
              <a:off x="0" y="312"/>
              <a:ext cx="13926" cy="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p>
          </p:txBody>
        </p:sp>
        <p:graphicFrame>
          <p:nvGraphicFramePr>
            <p:cNvPr id="6152" name="Object 8"/>
            <p:cNvGraphicFramePr>
              <a:graphicFrameLocks noChangeAspect="1"/>
            </p:cNvGraphicFramePr>
            <p:nvPr/>
          </p:nvGraphicFramePr>
          <p:xfrm>
            <a:off x="8284" y="0"/>
            <a:ext cx="2641" cy="1487"/>
          </p:xfrm>
          <a:graphic>
            <a:graphicData uri="http://schemas.openxmlformats.org/presentationml/2006/ole">
              <mc:AlternateContent xmlns:mc="http://schemas.openxmlformats.org/markup-compatibility/2006">
                <mc:Choice xmlns:v="urn:schemas-microsoft-com:vml" Requires="v">
                  <p:oleObj spid="_x0000_s1043" r:id="rId3" imgW="812837" imgH="457517" progId="Equation.3">
                    <p:embed/>
                  </p:oleObj>
                </mc:Choice>
                <mc:Fallback>
                  <p:oleObj r:id="rId3" imgW="812837" imgH="4575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 y="0"/>
                          <a:ext cx="2641" cy="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153" name="Text Box 3"/>
          <p:cNvSpPr>
            <a:spLocks noChangeArrowheads="1"/>
          </p:cNvSpPr>
          <p:nvPr/>
        </p:nvSpPr>
        <p:spPr bwMode="auto">
          <a:xfrm>
            <a:off x="303213" y="5868988"/>
            <a:ext cx="884396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x = 34; y = 25 </a:t>
            </a:r>
            <a:r>
              <a:rPr lang="en-US" sz="2800" dirty="0" err="1">
                <a:latin typeface="Times New Roman" pitchFamily="18" charset="0"/>
                <a:cs typeface="Times New Roman" pitchFamily="18" charset="0"/>
              </a:rPr>
              <a:t>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mãn</a:t>
            </a:r>
            <a:endParaRPr lang="en-US" sz="2800" dirty="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34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25 </a:t>
            </a:r>
          </a:p>
          <a:p>
            <a:r>
              <a:rPr lang="en-US" sz="2800" dirty="0">
                <a:latin typeface="Times New Roman" pitchFamily="18" charset="0"/>
                <a:cs typeface="Times New Roman" pitchFamily="18" charset="0"/>
              </a:rPr>
              <a:t>  </a:t>
            </a:r>
          </a:p>
        </p:txBody>
      </p:sp>
      <p:sp>
        <p:nvSpPr>
          <p:cNvPr id="6154" name="Rectangle 10"/>
          <p:cNvSpPr>
            <a:spLocks noChangeArrowheads="1"/>
          </p:cNvSpPr>
          <p:nvPr/>
        </p:nvSpPr>
        <p:spPr bwMode="auto">
          <a:xfrm>
            <a:off x="0" y="0"/>
            <a:ext cx="9145588" cy="609600"/>
          </a:xfrm>
          <a:prstGeom prst="rect">
            <a:avLst/>
          </a:prstGeom>
          <a:solidFill>
            <a:schemeClr val="accent1"/>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a:solidFill>
                  <a:srgbClr val="CCCC00"/>
                </a:solidFill>
              </a:rPr>
              <a:t>GIẢI BÀI TOÁN BẰNG CÁCH LẬP HỆ PHƯƠNG TRÌNH</a:t>
            </a:r>
          </a:p>
        </p:txBody>
      </p:sp>
      <p:sp>
        <p:nvSpPr>
          <p:cNvPr id="6155" name="TextBox 4"/>
          <p:cNvSpPr>
            <a:spLocks noChangeArrowheads="1"/>
          </p:cNvSpPr>
          <p:nvPr/>
        </p:nvSpPr>
        <p:spPr bwMode="auto">
          <a:xfrm>
            <a:off x="259556" y="1091625"/>
            <a:ext cx="62484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3200" b="1" dirty="0" smtClean="0">
                <a:latin typeface=".VnTime" pitchFamily="34" charset="0"/>
              </a:rPr>
              <a:t> </a:t>
            </a:r>
            <a:r>
              <a:rPr lang="en-US" sz="3200" b="1" dirty="0" err="1" smtClean="0">
                <a:latin typeface="Times New Roman" pitchFamily="18" charset="0"/>
                <a:cs typeface="Times New Roman" pitchFamily="18" charset="0"/>
              </a:rPr>
              <a:t>Dạng</a:t>
            </a:r>
            <a:r>
              <a:rPr lang="en-US" sz="3200" b="1" dirty="0" smtClean="0">
                <a:latin typeface="Times New Roman" pitchFamily="18" charset="0"/>
                <a:cs typeface="Times New Roman" pitchFamily="18" charset="0"/>
              </a:rPr>
              <a:t> 1:</a:t>
            </a:r>
            <a:r>
              <a:rPr lang="en-US" sz="3200" b="1" dirty="0" smtClean="0">
                <a:latin typeface="Times New Roman" pitchFamily="18" charset="0"/>
                <a:sym typeface="Times New Roman" pitchFamily="18" charset="0"/>
              </a:rPr>
              <a:t>Toán </a:t>
            </a:r>
            <a:r>
              <a:rPr lang="en-US" sz="3200" b="1" dirty="0" err="1" smtClean="0">
                <a:latin typeface="Times New Roman" pitchFamily="18" charset="0"/>
                <a:sym typeface="Times New Roman" pitchFamily="18" charset="0"/>
              </a:rPr>
              <a:t>về</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số</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và</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chữ</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số</a:t>
            </a:r>
            <a:endParaRPr lang="en-US" sz="2800" b="1" dirty="0"/>
          </a:p>
        </p:txBody>
      </p:sp>
      <p:sp>
        <p:nvSpPr>
          <p:cNvPr id="2" name="TextBox 1"/>
          <p:cNvSpPr txBox="1"/>
          <p:nvPr/>
        </p:nvSpPr>
        <p:spPr>
          <a:xfrm>
            <a:off x="303213" y="533400"/>
            <a:ext cx="3080543" cy="584775"/>
          </a:xfrm>
          <a:prstGeom prst="rect">
            <a:avLst/>
          </a:prstGeom>
          <a:noFill/>
        </p:spPr>
        <p:txBody>
          <a:bodyPr wrap="square" rtlCol="0">
            <a:spAutoFit/>
          </a:bodyPr>
          <a:lstStyle/>
          <a:p>
            <a:r>
              <a:rPr lang="en-US" sz="3200" dirty="0" smtClean="0">
                <a:solidFill>
                  <a:srgbClr val="FF0000"/>
                </a:solidFill>
              </a:rPr>
              <a:t>II. </a:t>
            </a:r>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tập</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264366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linds(horizontal)">
                                      <p:cBhvr>
                                        <p:cTn id="17" dur="500"/>
                                        <p:tgtEl>
                                          <p:spTgt spid="6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linds(horizontal)">
                                      <p:cBhvr>
                                        <p:cTn id="22" dur="500"/>
                                        <p:tgtEl>
                                          <p:spTgt spid="61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blinds(horizontal)">
                                      <p:cBhvr>
                                        <p:cTn id="27" dur="500"/>
                                        <p:tgtEl>
                                          <p:spTgt spid="6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53"/>
                                        </p:tgtEl>
                                        <p:attrNameLst>
                                          <p:attrName>style.visibility</p:attrName>
                                        </p:attrNameLst>
                                      </p:cBhvr>
                                      <p:to>
                                        <p:strVal val="visible"/>
                                      </p:to>
                                    </p:set>
                                    <p:animEffect transition="in" filter="blinds(horizontal)">
                                      <p:cBhvr>
                                        <p:cTn id="32"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utoUpdateAnimBg="0"/>
      <p:bldP spid="6147" grpId="0" bldLvl="0" autoUpdateAnimBg="0"/>
      <p:bldP spid="6148" grpId="0" bldLvl="0" autoUpdateAnimBg="0"/>
      <p:bldP spid="6149" grpId="0" bldLvl="0" autoUpdateAnimBg="0"/>
      <p:bldP spid="6153"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390900" y="1054100"/>
            <a:ext cx="4953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b="1">
                <a:solidFill>
                  <a:srgbClr val="0000CC"/>
                </a:solidFill>
                <a:latin typeface="Times New Roman" pitchFamily="18" charset="0"/>
              </a:rPr>
              <a:t>Vừa gà vừa chó</a:t>
            </a:r>
          </a:p>
          <a:p>
            <a:pPr eaLnBrk="1" hangingPunct="1">
              <a:spcBef>
                <a:spcPct val="50000"/>
              </a:spcBef>
            </a:pPr>
            <a:r>
              <a:rPr lang="vi-VN" altLang="en-US" sz="2400" b="1">
                <a:solidFill>
                  <a:srgbClr val="0000CC"/>
                </a:solidFill>
                <a:latin typeface="Times New Roman" pitchFamily="18" charset="0"/>
              </a:rPr>
              <a:t>Bó lại cho tròn</a:t>
            </a:r>
          </a:p>
          <a:p>
            <a:pPr eaLnBrk="1" hangingPunct="1">
              <a:spcBef>
                <a:spcPct val="50000"/>
              </a:spcBef>
            </a:pPr>
            <a:r>
              <a:rPr lang="vi-VN" altLang="en-US" sz="2400" b="1">
                <a:solidFill>
                  <a:srgbClr val="0000CC"/>
                </a:solidFill>
                <a:latin typeface="Times New Roman" pitchFamily="18" charset="0"/>
              </a:rPr>
              <a:t>Ba mươi sáu con</a:t>
            </a:r>
          </a:p>
          <a:p>
            <a:pPr eaLnBrk="1" hangingPunct="1">
              <a:spcBef>
                <a:spcPct val="50000"/>
              </a:spcBef>
            </a:pPr>
            <a:r>
              <a:rPr lang="vi-VN" altLang="en-US" sz="2400" b="1">
                <a:solidFill>
                  <a:srgbClr val="0000CC"/>
                </a:solidFill>
                <a:latin typeface="Times New Roman" pitchFamily="18" charset="0"/>
              </a:rPr>
              <a:t>Một trăm chân chẵn</a:t>
            </a:r>
          </a:p>
          <a:p>
            <a:pPr eaLnBrk="1" hangingPunct="1">
              <a:spcBef>
                <a:spcPct val="50000"/>
              </a:spcBef>
            </a:pPr>
            <a:r>
              <a:rPr lang="vi-VN" altLang="en-US" sz="2400" b="1">
                <a:solidFill>
                  <a:srgbClr val="0000CC"/>
                </a:solidFill>
                <a:latin typeface="Times New Roman" pitchFamily="18" charset="0"/>
              </a:rPr>
              <a:t>Hỏi có bao nhiêu gà, bao nhiêu chó?</a:t>
            </a:r>
            <a:endParaRPr lang="en-US" altLang="en-US" sz="2400" b="1">
              <a:solidFill>
                <a:srgbClr val="0000CC"/>
              </a:solidFill>
              <a:latin typeface="Times New Roman" pitchFamily="18" charset="0"/>
            </a:endParaRPr>
          </a:p>
        </p:txBody>
      </p:sp>
      <p:pic>
        <p:nvPicPr>
          <p:cNvPr id="94211" name="Picture 3"/>
          <p:cNvPicPr>
            <a:picLocks noChangeAspect="1" noChangeArrowheads="1"/>
          </p:cNvPicPr>
          <p:nvPr/>
        </p:nvPicPr>
        <p:blipFill>
          <a:blip r:embed="rId4">
            <a:extLst>
              <a:ext uri="{28A0092B-C50C-407E-A947-70E740481C1C}">
                <a14:useLocalDpi xmlns:a14="http://schemas.microsoft.com/office/drawing/2010/main" val="0"/>
              </a:ext>
            </a:extLst>
          </a:blip>
          <a:srcRect l="1666" t="8888" r="74167" b="22223"/>
          <a:stretch>
            <a:fillRect/>
          </a:stretch>
        </p:blipFill>
        <p:spPr bwMode="auto">
          <a:xfrm>
            <a:off x="762000" y="1092200"/>
            <a:ext cx="220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p:cNvPicPr>
            <a:picLocks noChangeAspect="1" noChangeArrowheads="1"/>
          </p:cNvPicPr>
          <p:nvPr/>
        </p:nvPicPr>
        <p:blipFill>
          <a:blip r:embed="rId4">
            <a:extLst>
              <a:ext uri="{28A0092B-C50C-407E-A947-70E740481C1C}">
                <a14:useLocalDpi xmlns:a14="http://schemas.microsoft.com/office/drawing/2010/main" val="0"/>
              </a:ext>
            </a:extLst>
          </a:blip>
          <a:srcRect l="87500" t="2222" b="33333"/>
          <a:stretch>
            <a:fillRect/>
          </a:stretch>
        </p:blipFill>
        <p:spPr bwMode="auto">
          <a:xfrm>
            <a:off x="7302500" y="1130300"/>
            <a:ext cx="152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lollipop[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644900"/>
            <a:ext cx="8001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6"/>
          <p:cNvSpPr txBox="1">
            <a:spLocks noChangeArrowheads="1"/>
          </p:cNvSpPr>
          <p:nvPr/>
        </p:nvSpPr>
        <p:spPr bwMode="auto">
          <a:xfrm>
            <a:off x="723900" y="36830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b="1">
                <a:solidFill>
                  <a:srgbClr val="0000CC"/>
                </a:solidFill>
                <a:latin typeface="Times New Roman" pitchFamily="18" charset="0"/>
              </a:rPr>
              <a:t>Bảng phân tích:</a:t>
            </a:r>
            <a:endParaRPr lang="en-US" altLang="en-US" sz="2000" b="1">
              <a:solidFill>
                <a:srgbClr val="0000CC"/>
              </a:solidFill>
              <a:latin typeface="Times New Roman" pitchFamily="18" charset="0"/>
            </a:endParaRPr>
          </a:p>
        </p:txBody>
      </p:sp>
      <p:graphicFrame>
        <p:nvGraphicFramePr>
          <p:cNvPr id="94215" name="Group 7"/>
          <p:cNvGraphicFramePr>
            <a:graphicFrameLocks noGrp="1"/>
          </p:cNvGraphicFramePr>
          <p:nvPr/>
        </p:nvGraphicFramePr>
        <p:xfrm>
          <a:off x="825500" y="4038600"/>
          <a:ext cx="4356100" cy="1919288"/>
        </p:xfrm>
        <a:graphic>
          <a:graphicData uri="http://schemas.openxmlformats.org/drawingml/2006/table">
            <a:tbl>
              <a:tblPr/>
              <a:tblGrid>
                <a:gridCol w="1460500"/>
                <a:gridCol w="762000"/>
                <a:gridCol w="914400"/>
                <a:gridCol w="1219200"/>
              </a:tblGrid>
              <a:tr h="701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Số con </a:t>
                      </a:r>
                      <a:endParaRPr kumimoji="0" lang="en-US"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Số chân</a:t>
                      </a:r>
                      <a:endParaRPr kumimoji="0" lang="en-US"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Tổng số chân</a:t>
                      </a:r>
                      <a:endParaRPr kumimoji="0" lang="en-US"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Gà</a:t>
                      </a:r>
                      <a:endParaRPr kumimoji="0" lang="en-US"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Arial" charset="0"/>
                        </a:rPr>
                        <a:t>    </a:t>
                      </a:r>
                      <a:endParaRPr kumimoji="0" lang="en-US" sz="2000" b="0" i="0" u="none" strike="noStrike" cap="none" normalizeH="0" baseline="0" smtClean="0">
                        <a:ln>
                          <a:noFill/>
                        </a:ln>
                        <a:solidFill>
                          <a:srgbClr val="3333FF"/>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Chó</a:t>
                      </a:r>
                      <a:endParaRPr kumimoji="0" lang="en-US" sz="2000" b="0" i="0" u="none" strike="noStrike" cap="none" normalizeH="0" baseline="0" smtClean="0">
                        <a:ln>
                          <a:noFill/>
                        </a:ln>
                        <a:solidFill>
                          <a:schemeClr val="tx1"/>
                        </a:solidFill>
                        <a:effectLst/>
                        <a:latin typeface="Times New Roman" pitchFamily="18"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Arial" charset="0"/>
                        </a:rPr>
                        <a:t>    </a:t>
                      </a:r>
                      <a:endParaRPr kumimoji="0" lang="en-US" sz="2000" b="0" i="0" u="none" strike="noStrike" cap="none" normalizeH="0" baseline="0" smtClean="0">
                        <a:ln>
                          <a:noFill/>
                        </a:ln>
                        <a:solidFill>
                          <a:srgbClr val="3333FF"/>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37" name="Text Box 29"/>
          <p:cNvSpPr txBox="1">
            <a:spLocks noChangeArrowheads="1"/>
          </p:cNvSpPr>
          <p:nvPr/>
        </p:nvSpPr>
        <p:spPr bwMode="auto">
          <a:xfrm>
            <a:off x="4152900" y="48387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2.x</a:t>
            </a:r>
            <a:endParaRPr lang="en-US" altLang="en-US" sz="2400">
              <a:solidFill>
                <a:srgbClr val="0000CC"/>
              </a:solidFill>
              <a:latin typeface="Times New Roman" pitchFamily="18" charset="0"/>
            </a:endParaRPr>
          </a:p>
        </p:txBody>
      </p:sp>
      <p:sp>
        <p:nvSpPr>
          <p:cNvPr id="94238" name="Text Box 30"/>
          <p:cNvSpPr txBox="1">
            <a:spLocks noChangeArrowheads="1"/>
          </p:cNvSpPr>
          <p:nvPr/>
        </p:nvSpPr>
        <p:spPr bwMode="auto">
          <a:xfrm>
            <a:off x="4152900" y="544830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4.y</a:t>
            </a:r>
            <a:endParaRPr lang="en-US" altLang="en-US" sz="2400">
              <a:solidFill>
                <a:srgbClr val="0000CC"/>
              </a:solidFill>
              <a:latin typeface="Times New Roman" pitchFamily="18" charset="0"/>
            </a:endParaRPr>
          </a:p>
        </p:txBody>
      </p:sp>
      <p:sp>
        <p:nvSpPr>
          <p:cNvPr id="94239" name="Text Box 31"/>
          <p:cNvSpPr txBox="1">
            <a:spLocks noChangeArrowheads="1"/>
          </p:cNvSpPr>
          <p:nvPr/>
        </p:nvSpPr>
        <p:spPr bwMode="auto">
          <a:xfrm>
            <a:off x="2438400" y="47879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x</a:t>
            </a:r>
            <a:endParaRPr lang="en-US" altLang="en-US" sz="2400">
              <a:solidFill>
                <a:srgbClr val="0000CC"/>
              </a:solidFill>
              <a:latin typeface="Times New Roman" pitchFamily="18" charset="0"/>
            </a:endParaRPr>
          </a:p>
        </p:txBody>
      </p:sp>
      <p:sp>
        <p:nvSpPr>
          <p:cNvPr id="94240" name="Text Box 32"/>
          <p:cNvSpPr txBox="1">
            <a:spLocks noChangeArrowheads="1"/>
          </p:cNvSpPr>
          <p:nvPr/>
        </p:nvSpPr>
        <p:spPr bwMode="auto">
          <a:xfrm>
            <a:off x="2413000" y="5461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y</a:t>
            </a:r>
            <a:endParaRPr lang="en-US" altLang="en-US" sz="2400">
              <a:solidFill>
                <a:srgbClr val="0000CC"/>
              </a:solidFill>
              <a:latin typeface="Times New Roman" pitchFamily="18" charset="0"/>
            </a:endParaRPr>
          </a:p>
        </p:txBody>
      </p:sp>
      <p:sp>
        <p:nvSpPr>
          <p:cNvPr id="94241" name="Text Box 33"/>
          <p:cNvSpPr txBox="1">
            <a:spLocks noChangeArrowheads="1"/>
          </p:cNvSpPr>
          <p:nvPr/>
        </p:nvSpPr>
        <p:spPr bwMode="auto">
          <a:xfrm>
            <a:off x="3251200" y="482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2</a:t>
            </a:r>
            <a:endParaRPr lang="en-US" altLang="en-US" sz="2400">
              <a:solidFill>
                <a:srgbClr val="0000CC"/>
              </a:solidFill>
              <a:latin typeface="Times New Roman" pitchFamily="18" charset="0"/>
            </a:endParaRPr>
          </a:p>
        </p:txBody>
      </p:sp>
      <p:sp>
        <p:nvSpPr>
          <p:cNvPr id="94242" name="Text Box 34"/>
          <p:cNvSpPr txBox="1">
            <a:spLocks noChangeArrowheads="1"/>
          </p:cNvSpPr>
          <p:nvPr/>
        </p:nvSpPr>
        <p:spPr bwMode="auto">
          <a:xfrm>
            <a:off x="3251200" y="5435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4</a:t>
            </a:r>
            <a:endParaRPr lang="en-US" altLang="en-US" sz="2400">
              <a:solidFill>
                <a:srgbClr val="0000CC"/>
              </a:solidFill>
              <a:latin typeface="Times New Roman" pitchFamily="18" charset="0"/>
            </a:endParaRPr>
          </a:p>
        </p:txBody>
      </p:sp>
      <p:graphicFrame>
        <p:nvGraphicFramePr>
          <p:cNvPr id="94243" name="Object 35"/>
          <p:cNvGraphicFramePr>
            <a:graphicFrameLocks noGrp="1" noChangeAspect="1"/>
          </p:cNvGraphicFramePr>
          <p:nvPr>
            <p:ph sz="half" idx="1"/>
          </p:nvPr>
        </p:nvGraphicFramePr>
        <p:xfrm>
          <a:off x="6172200" y="5502275"/>
          <a:ext cx="1828800" cy="822325"/>
        </p:xfrm>
        <a:graphic>
          <a:graphicData uri="http://schemas.openxmlformats.org/presentationml/2006/ole">
            <mc:AlternateContent xmlns:mc="http://schemas.openxmlformats.org/markup-compatibility/2006">
              <mc:Choice xmlns:v="urn:schemas-microsoft-com:vml" Requires="v">
                <p:oleObj spid="_x0000_s2086" name="Equation" r:id="rId6" imgW="1016000" imgH="457200" progId="Equation.DSMT4">
                  <p:embed/>
                </p:oleObj>
              </mc:Choice>
              <mc:Fallback>
                <p:oleObj name="Equation" r:id="rId6" imgW="10160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5502275"/>
                        <a:ext cx="1828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44" name="Object 36"/>
          <p:cNvGraphicFramePr>
            <a:graphicFrameLocks noGrp="1" noChangeAspect="1"/>
          </p:cNvGraphicFramePr>
          <p:nvPr>
            <p:ph sz="half" idx="2"/>
          </p:nvPr>
        </p:nvGraphicFramePr>
        <p:xfrm>
          <a:off x="5943600" y="3821113"/>
          <a:ext cx="2514600" cy="387350"/>
        </p:xfrm>
        <a:graphic>
          <a:graphicData uri="http://schemas.openxmlformats.org/presentationml/2006/ole">
            <mc:AlternateContent xmlns:mc="http://schemas.openxmlformats.org/markup-compatibility/2006">
              <mc:Choice xmlns:v="urn:schemas-microsoft-com:vml" Requires="v">
                <p:oleObj spid="_x0000_s2087" name="Equation" r:id="rId8" imgW="1485900" imgH="228600" progId="Equation.DSMT4">
                  <p:embed/>
                </p:oleObj>
              </mc:Choice>
              <mc:Fallback>
                <p:oleObj name="Equation" r:id="rId8" imgW="14859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821113"/>
                        <a:ext cx="25146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45" name="Text Box 37"/>
          <p:cNvSpPr txBox="1">
            <a:spLocks noChangeArrowheads="1"/>
          </p:cNvSpPr>
          <p:nvPr/>
        </p:nvSpPr>
        <p:spPr bwMode="auto">
          <a:xfrm>
            <a:off x="6019800" y="5013325"/>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a:solidFill>
                  <a:srgbClr val="0000CC"/>
                </a:solidFill>
                <a:latin typeface="Times New Roman" pitchFamily="18" charset="0"/>
              </a:rPr>
              <a:t>Ta </a:t>
            </a:r>
            <a:r>
              <a:rPr lang="en-US" altLang="en-US" sz="2000" b="1" dirty="0" err="1">
                <a:solidFill>
                  <a:srgbClr val="0000CC"/>
                </a:solidFill>
                <a:latin typeface="Times New Roman" pitchFamily="18" charset="0"/>
              </a:rPr>
              <a:t>có</a:t>
            </a:r>
            <a:r>
              <a:rPr lang="en-US" altLang="en-US" sz="2000" b="1" dirty="0">
                <a:solidFill>
                  <a:srgbClr val="0000CC"/>
                </a:solidFill>
                <a:latin typeface="Times New Roman" pitchFamily="18" charset="0"/>
              </a:rPr>
              <a:t> </a:t>
            </a:r>
            <a:r>
              <a:rPr lang="en-US" altLang="en-US" sz="2000" b="1" dirty="0" smtClean="0">
                <a:solidFill>
                  <a:srgbClr val="0000CC"/>
                </a:solidFill>
                <a:latin typeface="Times New Roman" pitchFamily="18" charset="0"/>
              </a:rPr>
              <a:t>h</a:t>
            </a:r>
            <a:r>
              <a:rPr lang="vi-VN" altLang="en-US" sz="2000" b="1" dirty="0" smtClean="0">
                <a:solidFill>
                  <a:srgbClr val="0000CC"/>
                </a:solidFill>
                <a:latin typeface="Times New Roman" pitchFamily="18" charset="0"/>
              </a:rPr>
              <a:t>ệ </a:t>
            </a:r>
            <a:r>
              <a:rPr lang="vi-VN" altLang="en-US" sz="2000" b="1" dirty="0">
                <a:solidFill>
                  <a:srgbClr val="0000CC"/>
                </a:solidFill>
                <a:latin typeface="Times New Roman" pitchFamily="18" charset="0"/>
              </a:rPr>
              <a:t>phương trình:</a:t>
            </a:r>
            <a:endParaRPr lang="en-US" altLang="en-US" sz="2000" b="1" dirty="0">
              <a:solidFill>
                <a:srgbClr val="0000CC"/>
              </a:solidFill>
              <a:latin typeface="Times New Roman" pitchFamily="18" charset="0"/>
            </a:endParaRPr>
          </a:p>
        </p:txBody>
      </p:sp>
      <p:sp>
        <p:nvSpPr>
          <p:cNvPr id="94248" name="Text Box 40"/>
          <p:cNvSpPr txBox="1">
            <a:spLocks noChangeArrowheads="1"/>
          </p:cNvSpPr>
          <p:nvPr/>
        </p:nvSpPr>
        <p:spPr bwMode="auto">
          <a:xfrm>
            <a:off x="5867400" y="42672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a:solidFill>
                  <a:srgbClr val="0000CC"/>
                </a:solidFill>
                <a:latin typeface="Times New Roman" pitchFamily="18" charset="0"/>
              </a:rPr>
              <a:t>Pt1: x + y = 36</a:t>
            </a:r>
            <a:endParaRPr lang="en-US" altLang="en-US" sz="2000">
              <a:solidFill>
                <a:srgbClr val="0000CC"/>
              </a:solidFill>
              <a:latin typeface="Times New Roman" pitchFamily="18" charset="0"/>
            </a:endParaRPr>
          </a:p>
        </p:txBody>
      </p:sp>
      <p:sp>
        <p:nvSpPr>
          <p:cNvPr id="94249" name="Text Box 41"/>
          <p:cNvSpPr txBox="1">
            <a:spLocks noChangeArrowheads="1"/>
          </p:cNvSpPr>
          <p:nvPr/>
        </p:nvSpPr>
        <p:spPr bwMode="auto">
          <a:xfrm>
            <a:off x="5867400" y="4648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a:solidFill>
                  <a:srgbClr val="0000CC"/>
                </a:solidFill>
                <a:latin typeface="Times New Roman" pitchFamily="18" charset="0"/>
              </a:rPr>
              <a:t>Pt2: 2.x + 4.y = 100</a:t>
            </a:r>
            <a:endParaRPr lang="en-US" altLang="en-US" sz="2000">
              <a:solidFill>
                <a:srgbClr val="0000CC"/>
              </a:solidFill>
              <a:latin typeface="Times New Roman" pitchFamily="18" charset="0"/>
            </a:endParaRPr>
          </a:p>
        </p:txBody>
      </p:sp>
      <p:grpSp>
        <p:nvGrpSpPr>
          <p:cNvPr id="2" name="Group 42"/>
          <p:cNvGrpSpPr>
            <a:grpSpLocks/>
          </p:cNvGrpSpPr>
          <p:nvPr/>
        </p:nvGrpSpPr>
        <p:grpSpPr bwMode="auto">
          <a:xfrm>
            <a:off x="774700" y="4051300"/>
            <a:ext cx="1739900" cy="714375"/>
            <a:chOff x="1440" y="2216"/>
            <a:chExt cx="1096" cy="450"/>
          </a:xfrm>
        </p:grpSpPr>
        <p:sp>
          <p:nvSpPr>
            <p:cNvPr id="10282" name="Line 43"/>
            <p:cNvSpPr>
              <a:spLocks noChangeShapeType="1"/>
            </p:cNvSpPr>
            <p:nvPr/>
          </p:nvSpPr>
          <p:spPr bwMode="auto">
            <a:xfrm>
              <a:off x="1488" y="2216"/>
              <a:ext cx="91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3" name="Text Box 44"/>
            <p:cNvSpPr txBox="1">
              <a:spLocks noChangeArrowheads="1"/>
            </p:cNvSpPr>
            <p:nvPr/>
          </p:nvSpPr>
          <p:spPr bwMode="auto">
            <a:xfrm rot="1507669">
              <a:off x="1720" y="2280"/>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a:latin typeface="Times New Roman" pitchFamily="18" charset="0"/>
                </a:rPr>
                <a:t>Đại lượng</a:t>
              </a:r>
              <a:endParaRPr lang="en-US" altLang="en-US" sz="2000">
                <a:latin typeface="Times New Roman" pitchFamily="18" charset="0"/>
              </a:endParaRPr>
            </a:p>
          </p:txBody>
        </p:sp>
        <p:sp>
          <p:nvSpPr>
            <p:cNvPr id="10284" name="Text Box 45"/>
            <p:cNvSpPr txBox="1">
              <a:spLocks noChangeArrowheads="1"/>
            </p:cNvSpPr>
            <p:nvPr/>
          </p:nvSpPr>
          <p:spPr bwMode="auto">
            <a:xfrm>
              <a:off x="1440" y="2416"/>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a:latin typeface="Times New Roman" pitchFamily="18" charset="0"/>
                </a:rPr>
                <a:t>Đối tượng</a:t>
              </a:r>
              <a:endParaRPr lang="en-US" altLang="en-US" sz="2000">
                <a:latin typeface="Times New Roman" pitchFamily="18" charset="0"/>
              </a:endParaRPr>
            </a:p>
          </p:txBody>
        </p:sp>
      </p:grpSp>
      <p:sp>
        <p:nvSpPr>
          <p:cNvPr id="10281" name="Text Box 46"/>
          <p:cNvSpPr txBox="1">
            <a:spLocks noChangeArrowheads="1"/>
          </p:cNvSpPr>
          <p:nvPr/>
        </p:nvSpPr>
        <p:spPr bwMode="auto">
          <a:xfrm>
            <a:off x="381000" y="838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800000"/>
                </a:solidFill>
              </a:rPr>
              <a:t> </a:t>
            </a:r>
            <a:r>
              <a:rPr lang="en-US" altLang="en-US" sz="2400" b="1" u="sng" dirty="0" err="1">
                <a:solidFill>
                  <a:srgbClr val="800000"/>
                </a:solidFill>
              </a:rPr>
              <a:t>Bài</a:t>
            </a:r>
            <a:r>
              <a:rPr lang="en-US" altLang="en-US" sz="2400" b="1" u="sng" dirty="0">
                <a:solidFill>
                  <a:srgbClr val="800000"/>
                </a:solidFill>
              </a:rPr>
              <a:t> </a:t>
            </a:r>
            <a:r>
              <a:rPr lang="en-US" altLang="en-US" sz="2400" b="1" u="sng" dirty="0" err="1" smtClean="0">
                <a:solidFill>
                  <a:srgbClr val="800000"/>
                </a:solidFill>
              </a:rPr>
              <a:t>toán</a:t>
            </a:r>
            <a:r>
              <a:rPr lang="en-US" altLang="en-US" sz="2400" b="1" u="sng" dirty="0" smtClean="0">
                <a:solidFill>
                  <a:srgbClr val="800000"/>
                </a:solidFill>
              </a:rPr>
              <a:t> 2</a:t>
            </a:r>
            <a:r>
              <a:rPr lang="en-US" altLang="en-US" sz="2400" b="1" dirty="0" smtClean="0">
                <a:solidFill>
                  <a:srgbClr val="800000"/>
                </a:solidFill>
              </a:rPr>
              <a:t>:</a:t>
            </a:r>
            <a:endParaRPr lang="en-US" altLang="en-US" sz="2400" b="1" dirty="0">
              <a:solidFill>
                <a:srgbClr val="800000"/>
              </a:solidFill>
            </a:endParaRPr>
          </a:p>
        </p:txBody>
      </p:sp>
      <p:sp>
        <p:nvSpPr>
          <p:cNvPr id="24" name="TextBox 4"/>
          <p:cNvSpPr>
            <a:spLocks noChangeArrowheads="1"/>
          </p:cNvSpPr>
          <p:nvPr/>
        </p:nvSpPr>
        <p:spPr bwMode="auto">
          <a:xfrm>
            <a:off x="206665" y="233795"/>
            <a:ext cx="62484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3200" b="1" dirty="0" smtClean="0">
                <a:latin typeface=".VnTime" pitchFamily="34" charset="0"/>
              </a:rPr>
              <a:t>I. </a:t>
            </a:r>
            <a:r>
              <a:rPr lang="en-US" sz="3200" b="1" dirty="0" err="1" smtClean="0">
                <a:latin typeface="Times New Roman" pitchFamily="18" charset="0"/>
                <a:cs typeface="Times New Roman" pitchFamily="18" charset="0"/>
              </a:rPr>
              <a:t>Dạng</a:t>
            </a:r>
            <a:r>
              <a:rPr lang="en-US" sz="3200" b="1" dirty="0" smtClean="0">
                <a:latin typeface="Times New Roman" pitchFamily="18" charset="0"/>
                <a:cs typeface="Times New Roman" pitchFamily="18" charset="0"/>
              </a:rPr>
              <a:t> 1:</a:t>
            </a:r>
            <a:r>
              <a:rPr lang="en-US" sz="3200" b="1" dirty="0" smtClean="0">
                <a:latin typeface="Times New Roman" pitchFamily="18" charset="0"/>
                <a:sym typeface="Times New Roman" pitchFamily="18" charset="0"/>
              </a:rPr>
              <a:t>Toán </a:t>
            </a:r>
            <a:r>
              <a:rPr lang="en-US" sz="3200" b="1" dirty="0" err="1" smtClean="0">
                <a:latin typeface="Times New Roman" pitchFamily="18" charset="0"/>
                <a:sym typeface="Times New Roman" pitchFamily="18" charset="0"/>
              </a:rPr>
              <a:t>về</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số</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và</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chữ</a:t>
            </a:r>
            <a:r>
              <a:rPr lang="en-US" sz="3200" b="1" dirty="0" smtClean="0">
                <a:latin typeface="Times New Roman" pitchFamily="18" charset="0"/>
                <a:sym typeface="Times New Roman" pitchFamily="18" charset="0"/>
              </a:rPr>
              <a:t> </a:t>
            </a:r>
            <a:r>
              <a:rPr lang="en-US" sz="3200" b="1" dirty="0" err="1" smtClean="0">
                <a:latin typeface="Times New Roman" pitchFamily="18" charset="0"/>
                <a:sym typeface="Times New Roman" pitchFamily="18" charset="0"/>
              </a:rPr>
              <a:t>số</a:t>
            </a:r>
            <a:endParaRPr lang="en-US" sz="2800" b="1" dirty="0"/>
          </a:p>
        </p:txBody>
      </p:sp>
    </p:spTree>
    <p:extLst>
      <p:ext uri="{BB962C8B-B14F-4D97-AF65-F5344CB8AC3E}">
        <p14:creationId xmlns:p14="http://schemas.microsoft.com/office/powerpoint/2010/main" val="141449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checkerboard(across)">
                                      <p:cBhvr>
                                        <p:cTn id="7" dur="500"/>
                                        <p:tgtEl>
                                          <p:spTgt spid="94211"/>
                                        </p:tgtEl>
                                      </p:cBhvr>
                                    </p:animEffect>
                                  </p:childTnLst>
                                </p:cTn>
                              </p:par>
                              <p:par>
                                <p:cTn id="8" presetID="5" presetClass="entr" presetSubtype="10" fill="hold" nodeType="withEffect">
                                  <p:stCondLst>
                                    <p:cond delay="0"/>
                                  </p:stCondLst>
                                  <p:childTnLst>
                                    <p:set>
                                      <p:cBhvr>
                                        <p:cTn id="9" dur="1" fill="hold">
                                          <p:stCondLst>
                                            <p:cond delay="0"/>
                                          </p:stCondLst>
                                        </p:cTn>
                                        <p:tgtEl>
                                          <p:spTgt spid="94212"/>
                                        </p:tgtEl>
                                        <p:attrNameLst>
                                          <p:attrName>style.visibility</p:attrName>
                                        </p:attrNameLst>
                                      </p:cBhvr>
                                      <p:to>
                                        <p:strVal val="visible"/>
                                      </p:to>
                                    </p:set>
                                    <p:animEffect transition="in" filter="checkerboard(across)">
                                      <p:cBhvr>
                                        <p:cTn id="10" dur="500"/>
                                        <p:tgtEl>
                                          <p:spTgt spid="94212"/>
                                        </p:tgtEl>
                                      </p:cBhvr>
                                    </p:animEffect>
                                  </p:childTnLst>
                                </p:cTn>
                              </p:par>
                              <p:par>
                                <p:cTn id="11" presetID="5" presetClass="entr" presetSubtype="10" fill="hold" nodeType="withEffect">
                                  <p:stCondLst>
                                    <p:cond delay="0"/>
                                  </p:stCondLst>
                                  <p:childTnLst>
                                    <p:set>
                                      <p:cBhvr>
                                        <p:cTn id="12" dur="1" fill="hold">
                                          <p:stCondLst>
                                            <p:cond delay="0"/>
                                          </p:stCondLst>
                                        </p:cTn>
                                        <p:tgtEl>
                                          <p:spTgt spid="94213"/>
                                        </p:tgtEl>
                                        <p:attrNameLst>
                                          <p:attrName>style.visibility</p:attrName>
                                        </p:attrNameLst>
                                      </p:cBhvr>
                                      <p:to>
                                        <p:strVal val="visible"/>
                                      </p:to>
                                    </p:set>
                                    <p:animEffect transition="in" filter="checkerboard(across)">
                                      <p:cBhvr>
                                        <p:cTn id="13" dur="500"/>
                                        <p:tgtEl>
                                          <p:spTgt spid="942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94215"/>
                                        </p:tgtEl>
                                        <p:attrNameLst>
                                          <p:attrName>style.visibility</p:attrName>
                                        </p:attrNameLst>
                                      </p:cBhvr>
                                      <p:to>
                                        <p:strVal val="visible"/>
                                      </p:to>
                                    </p:set>
                                    <p:animEffect transition="in" filter="checkerboard(across)">
                                      <p:cBhvr>
                                        <p:cTn id="18" dur="500"/>
                                        <p:tgtEl>
                                          <p:spTgt spid="94215"/>
                                        </p:tgtEl>
                                      </p:cBhvr>
                                    </p:animEffect>
                                  </p:childTnLst>
                                </p:cTn>
                              </p:par>
                              <p:par>
                                <p:cTn id="19" presetID="5"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41"/>
                                        </p:tgtEl>
                                        <p:attrNameLst>
                                          <p:attrName>style.visibility</p:attrName>
                                        </p:attrNameLst>
                                      </p:cBhvr>
                                      <p:to>
                                        <p:strVal val="visible"/>
                                      </p:to>
                                    </p:set>
                                    <p:animEffect transition="in" filter="checkerboard(across)">
                                      <p:cBhvr>
                                        <p:cTn id="26" dur="500"/>
                                        <p:tgtEl>
                                          <p:spTgt spid="9424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4242"/>
                                        </p:tgtEl>
                                        <p:attrNameLst>
                                          <p:attrName>style.visibility</p:attrName>
                                        </p:attrNameLst>
                                      </p:cBhvr>
                                      <p:to>
                                        <p:strVal val="visible"/>
                                      </p:to>
                                    </p:set>
                                    <p:animEffect transition="in" filter="checkerboard(across)">
                                      <p:cBhvr>
                                        <p:cTn id="29" dur="500"/>
                                        <p:tgtEl>
                                          <p:spTgt spid="942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4239"/>
                                        </p:tgtEl>
                                        <p:attrNameLst>
                                          <p:attrName>style.visibility</p:attrName>
                                        </p:attrNameLst>
                                      </p:cBhvr>
                                      <p:to>
                                        <p:strVal val="visible"/>
                                      </p:to>
                                    </p:set>
                                    <p:animEffect transition="in" filter="checkerboard(across)">
                                      <p:cBhvr>
                                        <p:cTn id="34" dur="500"/>
                                        <p:tgtEl>
                                          <p:spTgt spid="9423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94240"/>
                                        </p:tgtEl>
                                        <p:attrNameLst>
                                          <p:attrName>style.visibility</p:attrName>
                                        </p:attrNameLst>
                                      </p:cBhvr>
                                      <p:to>
                                        <p:strVal val="visible"/>
                                      </p:to>
                                    </p:set>
                                    <p:animEffect transition="in" filter="checkerboard(across)">
                                      <p:cBhvr>
                                        <p:cTn id="37" dur="500"/>
                                        <p:tgtEl>
                                          <p:spTgt spid="942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4237"/>
                                        </p:tgtEl>
                                        <p:attrNameLst>
                                          <p:attrName>style.visibility</p:attrName>
                                        </p:attrNameLst>
                                      </p:cBhvr>
                                      <p:to>
                                        <p:strVal val="visible"/>
                                      </p:to>
                                    </p:set>
                                    <p:animEffect transition="in" filter="checkerboard(across)">
                                      <p:cBhvr>
                                        <p:cTn id="42" dur="500"/>
                                        <p:tgtEl>
                                          <p:spTgt spid="9423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94238"/>
                                        </p:tgtEl>
                                        <p:attrNameLst>
                                          <p:attrName>style.visibility</p:attrName>
                                        </p:attrNameLst>
                                      </p:cBhvr>
                                      <p:to>
                                        <p:strVal val="visible"/>
                                      </p:to>
                                    </p:set>
                                    <p:animEffect transition="in" filter="checkerboard(across)">
                                      <p:cBhvr>
                                        <p:cTn id="45" dur="500"/>
                                        <p:tgtEl>
                                          <p:spTgt spid="942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94244"/>
                                        </p:tgtEl>
                                        <p:attrNameLst>
                                          <p:attrName>style.visibility</p:attrName>
                                        </p:attrNameLst>
                                      </p:cBhvr>
                                      <p:to>
                                        <p:strVal val="visible"/>
                                      </p:to>
                                    </p:set>
                                    <p:animEffect transition="in" filter="checkerboard(across)">
                                      <p:cBhvr>
                                        <p:cTn id="50" dur="500"/>
                                        <p:tgtEl>
                                          <p:spTgt spid="942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94248"/>
                                        </p:tgtEl>
                                        <p:attrNameLst>
                                          <p:attrName>style.visibility</p:attrName>
                                        </p:attrNameLst>
                                      </p:cBhvr>
                                      <p:to>
                                        <p:strVal val="visible"/>
                                      </p:to>
                                    </p:set>
                                    <p:animEffect transition="in" filter="checkerboard(across)">
                                      <p:cBhvr>
                                        <p:cTn id="55" dur="500"/>
                                        <p:tgtEl>
                                          <p:spTgt spid="942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94249"/>
                                        </p:tgtEl>
                                        <p:attrNameLst>
                                          <p:attrName>style.visibility</p:attrName>
                                        </p:attrNameLst>
                                      </p:cBhvr>
                                      <p:to>
                                        <p:strVal val="visible"/>
                                      </p:to>
                                    </p:set>
                                    <p:animEffect transition="in" filter="checkerboard(across)">
                                      <p:cBhvr>
                                        <p:cTn id="60" dur="500"/>
                                        <p:tgtEl>
                                          <p:spTgt spid="9424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94245"/>
                                        </p:tgtEl>
                                        <p:attrNameLst>
                                          <p:attrName>style.visibility</p:attrName>
                                        </p:attrNameLst>
                                      </p:cBhvr>
                                      <p:to>
                                        <p:strVal val="visible"/>
                                      </p:to>
                                    </p:set>
                                    <p:animEffect transition="in" filter="checkerboard(across)">
                                      <p:cBhvr>
                                        <p:cTn id="65" dur="500"/>
                                        <p:tgtEl>
                                          <p:spTgt spid="942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94243"/>
                                        </p:tgtEl>
                                        <p:attrNameLst>
                                          <p:attrName>style.visibility</p:attrName>
                                        </p:attrNameLst>
                                      </p:cBhvr>
                                      <p:to>
                                        <p:strVal val="visible"/>
                                      </p:to>
                                    </p:set>
                                    <p:animEffect transition="in" filter="checkerboard(across)">
                                      <p:cBhvr>
                                        <p:cTn id="70" dur="500"/>
                                        <p:tgtEl>
                                          <p:spTgt spid="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7" grpId="0"/>
      <p:bldP spid="94238" grpId="0"/>
      <p:bldP spid="94239" grpId="0"/>
      <p:bldP spid="94240" grpId="0"/>
      <p:bldP spid="94241" grpId="0"/>
      <p:bldP spid="94242" grpId="0"/>
      <p:bldP spid="94245" grpId="0"/>
      <p:bldP spid="94248" grpId="0"/>
      <p:bldP spid="942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Grp="1" noChangeAspect="1"/>
          </p:cNvGraphicFramePr>
          <p:nvPr>
            <p:ph sz="quarter" idx="1"/>
          </p:nvPr>
        </p:nvGraphicFramePr>
        <p:xfrm>
          <a:off x="4394200" y="2563813"/>
          <a:ext cx="2616200" cy="403225"/>
        </p:xfrm>
        <a:graphic>
          <a:graphicData uri="http://schemas.openxmlformats.org/presentationml/2006/ole">
            <mc:AlternateContent xmlns:mc="http://schemas.openxmlformats.org/markup-compatibility/2006">
              <mc:Choice xmlns:v="urn:schemas-microsoft-com:vml" Requires="v">
                <p:oleObj spid="_x0000_s3142" name="Equation" r:id="rId4" imgW="1485900" imgH="228600" progId="Equation.DSMT4">
                  <p:embed/>
                </p:oleObj>
              </mc:Choice>
              <mc:Fallback>
                <p:oleObj name="Equation" r:id="rId4" imgW="14859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2563813"/>
                        <a:ext cx="26162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5"/>
          <p:cNvGraphicFramePr>
            <a:graphicFrameLocks noGrp="1" noChangeAspect="1"/>
          </p:cNvGraphicFramePr>
          <p:nvPr>
            <p:ph sz="quarter" idx="2"/>
          </p:nvPr>
        </p:nvGraphicFramePr>
        <p:xfrm>
          <a:off x="5105400" y="5370513"/>
          <a:ext cx="1752600" cy="788987"/>
        </p:xfrm>
        <a:graphic>
          <a:graphicData uri="http://schemas.openxmlformats.org/presentationml/2006/ole">
            <mc:AlternateContent xmlns:mc="http://schemas.openxmlformats.org/markup-compatibility/2006">
              <mc:Choice xmlns:v="urn:schemas-microsoft-com:vml" Requires="v">
                <p:oleObj spid="_x0000_s3143" name="Equation" r:id="rId6" imgW="1016000" imgH="457200" progId="Equation.DSMT4">
                  <p:embed/>
                </p:oleObj>
              </mc:Choice>
              <mc:Fallback>
                <p:oleObj name="Equation" r:id="rId6" imgW="10160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370513"/>
                        <a:ext cx="1752600"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Rectangle 6"/>
          <p:cNvGraphicFramePr>
            <a:graphicFrameLocks noGrp="1"/>
          </p:cNvGraphicFramePr>
          <p:nvPr>
            <p:ph sz="quarter" idx="3"/>
          </p:nvPr>
        </p:nvGraphicFramePr>
        <p:xfrm>
          <a:off x="835025" y="3938588"/>
          <a:ext cx="3281363" cy="2187575"/>
        </p:xfrm>
        <a:graphic>
          <a:graphicData uri="http://schemas.openxmlformats.org/presentationml/2006/ole">
            <mc:AlternateContent xmlns:mc="http://schemas.openxmlformats.org/markup-compatibility/2006">
              <mc:Choice xmlns:v="urn:schemas-microsoft-com:vml" Requires="v">
                <p:oleObj spid="_x0000_s3144" name="Equation" r:id="rId8" imgW="0" imgH="0" progId="Equation.DSMT4">
                  <p:embed/>
                </p:oleObj>
              </mc:Choice>
              <mc:Fallback>
                <p:oleObj name="Equation" r:id="rId8"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5025" y="3938588"/>
                        <a:ext cx="3281363"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Text Box 7"/>
          <p:cNvSpPr txBox="1">
            <a:spLocks noChangeArrowheads="1"/>
          </p:cNvSpPr>
          <p:nvPr/>
        </p:nvSpPr>
        <p:spPr bwMode="auto">
          <a:xfrm>
            <a:off x="609600" y="16891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b="1" u="sng">
                <a:solidFill>
                  <a:srgbClr val="0000CC"/>
                </a:solidFill>
                <a:latin typeface="Times New Roman" pitchFamily="18" charset="0"/>
              </a:rPr>
              <a:t>Lời giải:</a:t>
            </a:r>
            <a:endParaRPr lang="en-US" altLang="en-US" sz="2400" b="1" u="sng">
              <a:solidFill>
                <a:srgbClr val="0000CC"/>
              </a:solidFill>
              <a:latin typeface="Times New Roman" pitchFamily="18" charset="0"/>
            </a:endParaRPr>
          </a:p>
        </p:txBody>
      </p:sp>
      <p:sp>
        <p:nvSpPr>
          <p:cNvPr id="11271" name="Text Box 8"/>
          <p:cNvSpPr txBox="1">
            <a:spLocks noChangeArrowheads="1"/>
          </p:cNvSpPr>
          <p:nvPr/>
        </p:nvSpPr>
        <p:spPr bwMode="auto">
          <a:xfrm>
            <a:off x="304800" y="2286000"/>
            <a:ext cx="8839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dirty="0">
                <a:solidFill>
                  <a:srgbClr val="0000CC"/>
                </a:solidFill>
                <a:latin typeface="Times New Roman" pitchFamily="18" charset="0"/>
              </a:rPr>
              <a:t>Gọi số con gà là x ( con)</a:t>
            </a:r>
          </a:p>
          <a:p>
            <a:pPr eaLnBrk="1" hangingPunct="1">
              <a:spcBef>
                <a:spcPct val="50000"/>
              </a:spcBef>
            </a:pPr>
            <a:r>
              <a:rPr lang="vi-VN" altLang="en-US" sz="2400" dirty="0">
                <a:solidFill>
                  <a:srgbClr val="0000CC"/>
                </a:solidFill>
                <a:latin typeface="Times New Roman" pitchFamily="18" charset="0"/>
              </a:rPr>
              <a:t>     số con chó là y ( con)</a:t>
            </a:r>
          </a:p>
          <a:p>
            <a:pPr eaLnBrk="1" hangingPunct="1">
              <a:spcBef>
                <a:spcPct val="50000"/>
              </a:spcBef>
            </a:pPr>
            <a:r>
              <a:rPr lang="vi-VN" altLang="en-US" sz="2400" dirty="0">
                <a:solidFill>
                  <a:srgbClr val="0000CC"/>
                </a:solidFill>
                <a:latin typeface="Times New Roman" pitchFamily="18" charset="0"/>
              </a:rPr>
              <a:t>Vì tổng số con gà và chó là 36 ta có phương trình: </a:t>
            </a:r>
          </a:p>
          <a:p>
            <a:pPr eaLnBrk="1" hangingPunct="1">
              <a:spcBef>
                <a:spcPct val="50000"/>
              </a:spcBef>
            </a:pPr>
            <a:r>
              <a:rPr lang="vi-VN" altLang="en-US" sz="2400" dirty="0">
                <a:solidFill>
                  <a:srgbClr val="0000CC"/>
                </a:solidFill>
                <a:latin typeface="Times New Roman" pitchFamily="18" charset="0"/>
              </a:rPr>
              <a:t>           x + y = 36               (</a:t>
            </a:r>
            <a:r>
              <a:rPr lang="vi-VN" altLang="en-US" sz="2400" dirty="0">
                <a:solidFill>
                  <a:srgbClr val="FF0000"/>
                </a:solidFill>
                <a:latin typeface="Times New Roman" pitchFamily="18" charset="0"/>
              </a:rPr>
              <a:t>1</a:t>
            </a:r>
            <a:r>
              <a:rPr lang="vi-VN" altLang="en-US" sz="2400" dirty="0">
                <a:solidFill>
                  <a:srgbClr val="0000CC"/>
                </a:solidFill>
                <a:latin typeface="Times New Roman" pitchFamily="18" charset="0"/>
              </a:rPr>
              <a:t>)</a:t>
            </a:r>
          </a:p>
          <a:p>
            <a:pPr eaLnBrk="1" hangingPunct="1">
              <a:spcBef>
                <a:spcPct val="50000"/>
              </a:spcBef>
            </a:pPr>
            <a:r>
              <a:rPr lang="vi-VN" altLang="en-US" sz="2400" dirty="0">
                <a:solidFill>
                  <a:srgbClr val="0000CC"/>
                </a:solidFill>
                <a:latin typeface="Times New Roman" pitchFamily="18" charset="0"/>
              </a:rPr>
              <a:t>Vì tổng số chân gà và chân chó là 100, ta có phương trình:</a:t>
            </a:r>
          </a:p>
          <a:p>
            <a:pPr eaLnBrk="1" hangingPunct="1">
              <a:spcBef>
                <a:spcPct val="50000"/>
              </a:spcBef>
            </a:pPr>
            <a:r>
              <a:rPr lang="vi-VN" altLang="en-US" sz="2400" dirty="0">
                <a:solidFill>
                  <a:srgbClr val="0000CC"/>
                </a:solidFill>
                <a:latin typeface="Times New Roman" pitchFamily="18" charset="0"/>
              </a:rPr>
              <a:t>             2x + 4y = 100        (</a:t>
            </a:r>
            <a:r>
              <a:rPr lang="vi-VN" altLang="en-US" sz="2400" dirty="0">
                <a:solidFill>
                  <a:srgbClr val="FF0000"/>
                </a:solidFill>
                <a:latin typeface="Times New Roman" pitchFamily="18" charset="0"/>
              </a:rPr>
              <a:t>2</a:t>
            </a:r>
            <a:r>
              <a:rPr lang="vi-VN" altLang="en-US" sz="2400" dirty="0">
                <a:solidFill>
                  <a:srgbClr val="0000CC"/>
                </a:solidFill>
                <a:latin typeface="Times New Roman" pitchFamily="18" charset="0"/>
              </a:rPr>
              <a:t>)</a:t>
            </a:r>
          </a:p>
          <a:p>
            <a:pPr eaLnBrk="1" hangingPunct="1">
              <a:spcBef>
                <a:spcPct val="50000"/>
              </a:spcBef>
            </a:pPr>
            <a:r>
              <a:rPr lang="vi-VN" altLang="en-US" sz="2400" dirty="0">
                <a:solidFill>
                  <a:srgbClr val="0000CC"/>
                </a:solidFill>
                <a:latin typeface="Times New Roman" pitchFamily="18" charset="0"/>
              </a:rPr>
              <a:t>Từ (1) và (2), ta có hệ phương trình:</a:t>
            </a:r>
          </a:p>
          <a:p>
            <a:pPr eaLnBrk="1" hangingPunct="1">
              <a:spcBef>
                <a:spcPct val="50000"/>
              </a:spcBef>
            </a:pPr>
            <a:endParaRPr lang="en-US" altLang="en-US" sz="2400" dirty="0">
              <a:solidFill>
                <a:srgbClr val="0000CC"/>
              </a:solidFill>
              <a:latin typeface="Times New Roman" pitchFamily="18" charset="0"/>
            </a:endParaRPr>
          </a:p>
        </p:txBody>
      </p:sp>
      <p:graphicFrame>
        <p:nvGraphicFramePr>
          <p:cNvPr id="11269" name="Object 9"/>
          <p:cNvGraphicFramePr>
            <a:graphicFrameLocks noGrp="1" noChangeAspect="1"/>
          </p:cNvGraphicFramePr>
          <p:nvPr>
            <p:ph sz="quarter" idx="4"/>
          </p:nvPr>
        </p:nvGraphicFramePr>
        <p:xfrm>
          <a:off x="6789738" y="5345113"/>
          <a:ext cx="2125662" cy="814387"/>
        </p:xfrm>
        <a:graphic>
          <a:graphicData uri="http://schemas.openxmlformats.org/presentationml/2006/ole">
            <mc:AlternateContent xmlns:mc="http://schemas.openxmlformats.org/markup-compatibility/2006">
              <mc:Choice xmlns:v="urn:schemas-microsoft-com:vml" Requires="v">
                <p:oleObj spid="_x0000_s3145" name="Equation" r:id="rId9" imgW="1193800" imgH="457200" progId="Equation.DSMT4">
                  <p:embed/>
                </p:oleObj>
              </mc:Choice>
              <mc:Fallback>
                <p:oleObj name="Equation" r:id="rId9" imgW="11938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9738" y="5345113"/>
                        <a:ext cx="2125662"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Text Box 10"/>
          <p:cNvSpPr txBox="1">
            <a:spLocks noChangeArrowheads="1"/>
          </p:cNvSpPr>
          <p:nvPr/>
        </p:nvSpPr>
        <p:spPr bwMode="auto">
          <a:xfrm>
            <a:off x="990600" y="6172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b="1" dirty="0">
                <a:solidFill>
                  <a:srgbClr val="C00000"/>
                </a:solidFill>
                <a:latin typeface="Times New Roman" pitchFamily="18" charset="0"/>
              </a:rPr>
              <a:t>Vậy số con gà là 22 (con), số con chó là 14 (con)</a:t>
            </a:r>
            <a:endParaRPr lang="en-US" altLang="en-US" sz="2400" b="1" dirty="0">
              <a:solidFill>
                <a:srgbClr val="C00000"/>
              </a:solidFill>
              <a:latin typeface="Times New Roman" pitchFamily="18" charset="0"/>
            </a:endParaRPr>
          </a:p>
        </p:txBody>
      </p:sp>
      <p:graphicFrame>
        <p:nvGraphicFramePr>
          <p:cNvPr id="96267" name="Group 11"/>
          <p:cNvGraphicFramePr>
            <a:graphicFrameLocks noGrp="1"/>
          </p:cNvGraphicFramePr>
          <p:nvPr/>
        </p:nvGraphicFramePr>
        <p:xfrm>
          <a:off x="3048000" y="838200"/>
          <a:ext cx="5651500" cy="1338328"/>
        </p:xfrm>
        <a:graphic>
          <a:graphicData uri="http://schemas.openxmlformats.org/drawingml/2006/table">
            <a:tbl>
              <a:tblPr/>
              <a:tblGrid>
                <a:gridCol w="1625600"/>
                <a:gridCol w="990600"/>
                <a:gridCol w="1295400"/>
                <a:gridCol w="1739900"/>
              </a:tblGrid>
              <a:tr h="545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Số con </a:t>
                      </a:r>
                      <a:endParaRPr kumimoji="0" lang="en-US" sz="2000" b="0" i="0" u="none" strike="noStrike" cap="none" normalizeH="0" baseline="0" smtClean="0">
                        <a:ln>
                          <a:noFill/>
                        </a:ln>
                        <a:solidFill>
                          <a:schemeClr val="tx1"/>
                        </a:solidFill>
                        <a:effectLst/>
                        <a:latin typeface="Times New Roman" pitchFamily="18"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Số chân</a:t>
                      </a:r>
                      <a:endParaRPr kumimoji="0" lang="en-US" sz="2000" b="0" i="0" u="none" strike="noStrike" cap="none" normalizeH="0" baseline="0" smtClean="0">
                        <a:ln>
                          <a:noFill/>
                        </a:ln>
                        <a:solidFill>
                          <a:schemeClr val="tx1"/>
                        </a:solidFill>
                        <a:effectLst/>
                        <a:latin typeface="Times New Roman" pitchFamily="18"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Tổng số chân</a:t>
                      </a:r>
                      <a:endParaRPr kumimoji="0" lang="en-US" sz="2000" b="0" i="0" u="none" strike="noStrike" cap="none" normalizeH="0" baseline="0" smtClean="0">
                        <a:ln>
                          <a:noFill/>
                        </a:ln>
                        <a:solidFill>
                          <a:schemeClr val="tx1"/>
                        </a:solidFill>
                        <a:effectLst/>
                        <a:latin typeface="Times New Roman" pitchFamily="18"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smtClean="0">
                          <a:ln>
                            <a:noFill/>
                          </a:ln>
                          <a:solidFill>
                            <a:schemeClr val="tx1"/>
                          </a:solidFill>
                          <a:effectLst/>
                          <a:latin typeface="Times New Roman" pitchFamily="18" charset="0"/>
                        </a:rPr>
                        <a:t>Gà</a:t>
                      </a:r>
                      <a:endParaRPr kumimoji="0" lang="en-US" sz="2000" b="0" i="0" u="none" strike="noStrike" cap="none" normalizeH="0" baseline="0" dirty="0" smtClean="0">
                        <a:ln>
                          <a:noFill/>
                        </a:ln>
                        <a:solidFill>
                          <a:schemeClr val="tx1"/>
                        </a:solidFill>
                        <a:effectLst/>
                        <a:latin typeface="Times New Roman" pitchFamily="18"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Arial" charset="0"/>
                        </a:rPr>
                        <a:t>    </a:t>
                      </a:r>
                      <a:endParaRPr kumimoji="0" lang="en-US" sz="2000" b="0" i="0" u="none" strike="noStrike" cap="none" normalizeH="0" baseline="0" smtClean="0">
                        <a:ln>
                          <a:noFill/>
                        </a:ln>
                        <a:solidFill>
                          <a:srgbClr val="3333FF"/>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Times New Roman" pitchFamily="18" charset="0"/>
                        </a:rPr>
                        <a:t>Chó</a:t>
                      </a:r>
                      <a:endParaRPr kumimoji="0" lang="en-US" sz="2000" b="0" i="0" u="none" strike="noStrike" cap="none" normalizeH="0" baseline="0" smtClean="0">
                        <a:ln>
                          <a:noFill/>
                        </a:ln>
                        <a:solidFill>
                          <a:schemeClr val="tx1"/>
                        </a:solidFill>
                        <a:effectLst/>
                        <a:latin typeface="Times New Roman" pitchFamily="18"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smtClean="0">
                          <a:ln>
                            <a:noFill/>
                          </a:ln>
                          <a:solidFill>
                            <a:schemeClr val="tx1"/>
                          </a:solidFill>
                          <a:effectLst/>
                          <a:latin typeface="Arial" charset="0"/>
                        </a:rPr>
                        <a:t>    </a:t>
                      </a:r>
                      <a:endParaRPr kumimoji="0" lang="en-US" sz="2000" b="0" i="0" u="none" strike="noStrike" cap="none" normalizeH="0" baseline="0" smtClean="0">
                        <a:ln>
                          <a:noFill/>
                        </a:ln>
                        <a:solidFill>
                          <a:srgbClr val="3333FF"/>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5" name="Text Box 33"/>
          <p:cNvSpPr txBox="1">
            <a:spLocks noChangeArrowheads="1"/>
          </p:cNvSpPr>
          <p:nvPr/>
        </p:nvSpPr>
        <p:spPr bwMode="auto">
          <a:xfrm>
            <a:off x="7302500" y="13589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2.x</a:t>
            </a:r>
            <a:endParaRPr lang="en-US" altLang="en-US" sz="2400">
              <a:solidFill>
                <a:srgbClr val="0000CC"/>
              </a:solidFill>
              <a:latin typeface="Times New Roman" pitchFamily="18" charset="0"/>
            </a:endParaRPr>
          </a:p>
        </p:txBody>
      </p:sp>
      <p:sp>
        <p:nvSpPr>
          <p:cNvPr id="11296" name="Text Box 34"/>
          <p:cNvSpPr txBox="1">
            <a:spLocks noChangeArrowheads="1"/>
          </p:cNvSpPr>
          <p:nvPr/>
        </p:nvSpPr>
        <p:spPr bwMode="auto">
          <a:xfrm>
            <a:off x="7327900" y="172720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4.y</a:t>
            </a:r>
            <a:endParaRPr lang="en-US" altLang="en-US" sz="2400">
              <a:solidFill>
                <a:srgbClr val="0000CC"/>
              </a:solidFill>
              <a:latin typeface="Times New Roman" pitchFamily="18" charset="0"/>
            </a:endParaRPr>
          </a:p>
        </p:txBody>
      </p:sp>
      <p:sp>
        <p:nvSpPr>
          <p:cNvPr id="11297" name="Text Box 35"/>
          <p:cNvSpPr txBox="1">
            <a:spLocks noChangeArrowheads="1"/>
          </p:cNvSpPr>
          <p:nvPr/>
        </p:nvSpPr>
        <p:spPr bwMode="auto">
          <a:xfrm>
            <a:off x="4991100" y="134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x</a:t>
            </a:r>
            <a:endParaRPr lang="en-US" altLang="en-US" sz="2400">
              <a:solidFill>
                <a:srgbClr val="0000CC"/>
              </a:solidFill>
              <a:latin typeface="Times New Roman" pitchFamily="18" charset="0"/>
            </a:endParaRPr>
          </a:p>
        </p:txBody>
      </p:sp>
      <p:sp>
        <p:nvSpPr>
          <p:cNvPr id="11298" name="Text Box 36"/>
          <p:cNvSpPr txBox="1">
            <a:spLocks noChangeArrowheads="1"/>
          </p:cNvSpPr>
          <p:nvPr/>
        </p:nvSpPr>
        <p:spPr bwMode="auto">
          <a:xfrm>
            <a:off x="4965700" y="1701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y</a:t>
            </a:r>
            <a:endParaRPr lang="en-US" altLang="en-US" sz="2400">
              <a:solidFill>
                <a:srgbClr val="0000CC"/>
              </a:solidFill>
              <a:latin typeface="Times New Roman" pitchFamily="18" charset="0"/>
            </a:endParaRPr>
          </a:p>
        </p:txBody>
      </p:sp>
      <p:sp>
        <p:nvSpPr>
          <p:cNvPr id="11299" name="Text Box 37"/>
          <p:cNvSpPr txBox="1">
            <a:spLocks noChangeArrowheads="1"/>
          </p:cNvSpPr>
          <p:nvPr/>
        </p:nvSpPr>
        <p:spPr bwMode="auto">
          <a:xfrm>
            <a:off x="604520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2</a:t>
            </a:r>
            <a:endParaRPr lang="en-US" altLang="en-US" sz="2400">
              <a:solidFill>
                <a:srgbClr val="0000CC"/>
              </a:solidFill>
              <a:latin typeface="Times New Roman" pitchFamily="18" charset="0"/>
            </a:endParaRPr>
          </a:p>
        </p:txBody>
      </p:sp>
      <p:sp>
        <p:nvSpPr>
          <p:cNvPr id="11300" name="Text Box 38"/>
          <p:cNvSpPr txBox="1">
            <a:spLocks noChangeArrowheads="1"/>
          </p:cNvSpPr>
          <p:nvPr/>
        </p:nvSpPr>
        <p:spPr bwMode="auto">
          <a:xfrm>
            <a:off x="6045200" y="17399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a:solidFill>
                  <a:srgbClr val="0000CC"/>
                </a:solidFill>
                <a:latin typeface="Times New Roman" pitchFamily="18" charset="0"/>
              </a:rPr>
              <a:t>4</a:t>
            </a:r>
            <a:endParaRPr lang="en-US" altLang="en-US" sz="2400">
              <a:solidFill>
                <a:srgbClr val="0000CC"/>
              </a:solidFill>
              <a:latin typeface="Times New Roman" pitchFamily="18" charset="0"/>
            </a:endParaRPr>
          </a:p>
        </p:txBody>
      </p:sp>
      <p:sp>
        <p:nvSpPr>
          <p:cNvPr id="11301" name="Line 39"/>
          <p:cNvSpPr>
            <a:spLocks noChangeShapeType="1"/>
          </p:cNvSpPr>
          <p:nvPr/>
        </p:nvSpPr>
        <p:spPr bwMode="auto">
          <a:xfrm>
            <a:off x="3048000" y="838200"/>
            <a:ext cx="1625600"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Text Box 40"/>
          <p:cNvSpPr txBox="1">
            <a:spLocks noChangeArrowheads="1"/>
          </p:cNvSpPr>
          <p:nvPr/>
        </p:nvSpPr>
        <p:spPr bwMode="auto">
          <a:xfrm rot="1151261">
            <a:off x="3568700" y="9017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dirty="0">
                <a:latin typeface="Times New Roman" pitchFamily="18" charset="0"/>
              </a:rPr>
              <a:t>Đại lượng</a:t>
            </a:r>
            <a:endParaRPr lang="en-US" altLang="en-US" sz="2000" dirty="0">
              <a:latin typeface="Times New Roman" pitchFamily="18" charset="0"/>
            </a:endParaRPr>
          </a:p>
        </p:txBody>
      </p:sp>
      <p:sp>
        <p:nvSpPr>
          <p:cNvPr id="11303" name="Text Box 41"/>
          <p:cNvSpPr txBox="1">
            <a:spLocks noChangeArrowheads="1"/>
          </p:cNvSpPr>
          <p:nvPr/>
        </p:nvSpPr>
        <p:spPr bwMode="auto">
          <a:xfrm>
            <a:off x="3035300" y="10541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000" dirty="0">
                <a:latin typeface="Times New Roman" pitchFamily="18" charset="0"/>
              </a:rPr>
              <a:t>Đối tượng</a:t>
            </a:r>
            <a:endParaRPr lang="en-US" altLang="en-US" sz="2000" dirty="0">
              <a:latin typeface="Times New Roman" pitchFamily="18" charset="0"/>
            </a:endParaRPr>
          </a:p>
        </p:txBody>
      </p:sp>
      <p:sp>
        <p:nvSpPr>
          <p:cNvPr id="11304" name="Text Box 42"/>
          <p:cNvSpPr txBox="1">
            <a:spLocks noChangeArrowheads="1"/>
          </p:cNvSpPr>
          <p:nvPr/>
        </p:nvSpPr>
        <p:spPr bwMode="auto">
          <a:xfrm>
            <a:off x="381000" y="838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u="sng" dirty="0" err="1">
                <a:solidFill>
                  <a:srgbClr val="FF0000"/>
                </a:solidFill>
              </a:rPr>
              <a:t>Bài</a:t>
            </a:r>
            <a:r>
              <a:rPr lang="en-US" altLang="en-US" sz="2400" b="1" u="sng" dirty="0">
                <a:solidFill>
                  <a:srgbClr val="FF0000"/>
                </a:solidFill>
              </a:rPr>
              <a:t> </a:t>
            </a:r>
            <a:r>
              <a:rPr lang="en-US" altLang="en-US" sz="2400" b="1" u="sng" dirty="0" err="1" smtClean="0">
                <a:solidFill>
                  <a:srgbClr val="FF0000"/>
                </a:solidFill>
              </a:rPr>
              <a:t>toán</a:t>
            </a:r>
            <a:r>
              <a:rPr lang="en-US" altLang="en-US" sz="2400" b="1" u="sng" dirty="0" smtClean="0">
                <a:solidFill>
                  <a:srgbClr val="FF0000"/>
                </a:solidFill>
              </a:rPr>
              <a:t> 2 </a:t>
            </a:r>
            <a:r>
              <a:rPr lang="en-US" altLang="en-US" sz="2400" b="1" u="sng" dirty="0">
                <a:solidFill>
                  <a:srgbClr val="FF0000"/>
                </a:solidFill>
              </a:rPr>
              <a:t>:</a:t>
            </a:r>
          </a:p>
        </p:txBody>
      </p:sp>
    </p:spTree>
    <p:extLst>
      <p:ext uri="{BB962C8B-B14F-4D97-AF65-F5344CB8AC3E}">
        <p14:creationId xmlns:p14="http://schemas.microsoft.com/office/powerpoint/2010/main" val="288701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304800" y="381000"/>
            <a:ext cx="2387600" cy="457200"/>
          </a:xfrm>
          <a:prstGeom prst="rect">
            <a:avLst/>
          </a:prstGeom>
          <a:noFill/>
          <a:ln w="38100">
            <a:noFill/>
            <a:miter lim="800000"/>
            <a:headEnd/>
            <a:tailEnd/>
          </a:ln>
          <a:effectLst/>
        </p:spPr>
        <p:txBody>
          <a:bodyPr anchor="ctr">
            <a:spAutoFit/>
          </a:bodyPr>
          <a:lstStyle/>
          <a:p>
            <a:pPr eaLnBrk="1" hangingPunct="1">
              <a:defRPr/>
            </a:pPr>
            <a:r>
              <a:rPr lang="en-US" sz="2400" b="1" u="sng" dirty="0">
                <a:solidFill>
                  <a:schemeClr val="accent2"/>
                </a:solidFill>
                <a:effectLst>
                  <a:outerShdw blurRad="38100" dist="38100" dir="2700000" algn="tl">
                    <a:srgbClr val="C0C0C0"/>
                  </a:outerShdw>
                </a:effectLst>
                <a:latin typeface="Times New Roman" pitchFamily="18" charset="0"/>
              </a:rPr>
              <a:t>1.</a:t>
            </a:r>
            <a:r>
              <a:rPr lang="vi-VN" sz="2400" b="1" u="sng" dirty="0">
                <a:solidFill>
                  <a:schemeClr val="accent2"/>
                </a:solidFill>
                <a:effectLst>
                  <a:outerShdw blurRad="38100" dist="38100" dir="2700000" algn="tl">
                    <a:srgbClr val="C0C0C0"/>
                  </a:outerShdw>
                </a:effectLst>
                <a:latin typeface="Times New Roman" pitchFamily="18" charset="0"/>
              </a:rPr>
              <a:t>Ví dụ </a:t>
            </a:r>
            <a:r>
              <a:rPr lang="en-US" sz="2400" b="1" u="sng" dirty="0" smtClean="0">
                <a:solidFill>
                  <a:schemeClr val="accent2"/>
                </a:solidFill>
                <a:effectLst>
                  <a:outerShdw blurRad="38100" dist="38100" dir="2700000" algn="tl">
                    <a:srgbClr val="C0C0C0"/>
                  </a:outerShdw>
                </a:effectLst>
                <a:latin typeface="Times New Roman" pitchFamily="18" charset="0"/>
              </a:rPr>
              <a:t>:</a:t>
            </a:r>
            <a:endParaRPr lang="en-US" sz="2400" b="1" u="sng" dirty="0">
              <a:solidFill>
                <a:schemeClr val="accent2"/>
              </a:solidFill>
              <a:effectLst>
                <a:outerShdw blurRad="38100" dist="38100" dir="2700000" algn="tl">
                  <a:srgbClr val="C0C0C0"/>
                </a:outerShdw>
              </a:effectLst>
              <a:latin typeface="Times New Roman" pitchFamily="18" charset="0"/>
            </a:endParaRPr>
          </a:p>
        </p:txBody>
      </p:sp>
      <p:sp>
        <p:nvSpPr>
          <p:cNvPr id="43018" name="Text Box 10"/>
          <p:cNvSpPr txBox="1">
            <a:spLocks noChangeArrowheads="1"/>
          </p:cNvSpPr>
          <p:nvPr/>
        </p:nvSpPr>
        <p:spPr bwMode="auto">
          <a:xfrm>
            <a:off x="62346" y="9144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altLang="en-US" sz="2400" dirty="0">
                <a:solidFill>
                  <a:srgbClr val="0000CC"/>
                </a:solidFill>
                <a:latin typeface="Times New Roman" pitchFamily="18" charset="0"/>
              </a:rPr>
              <a:t>      Tìm số tự nhiên có hai chữ số, biết rằng hai lần chữ số hàng đơn vị lớn hơn chữ số hàng chục 1 đơn vị, và viết hai chữ số ấy theo thứ tự ngược lại thì được một số mới (có hai chữ số) bé hơn số cũ 27 đơn vị.</a:t>
            </a:r>
            <a:endParaRPr lang="en-US" altLang="en-US" sz="2400" dirty="0">
              <a:solidFill>
                <a:srgbClr val="0000CC"/>
              </a:solidFill>
              <a:latin typeface="Times New Roman" pitchFamily="18" charset="0"/>
            </a:endParaRPr>
          </a:p>
        </p:txBody>
      </p:sp>
      <p:graphicFrame>
        <p:nvGraphicFramePr>
          <p:cNvPr id="4" name="Group 24"/>
          <p:cNvGraphicFramePr>
            <a:graphicFrameLocks noGrp="1"/>
          </p:cNvGraphicFramePr>
          <p:nvPr>
            <p:extLst>
              <p:ext uri="{D42A27DB-BD31-4B8C-83A1-F6EECF244321}">
                <p14:modId xmlns:p14="http://schemas.microsoft.com/office/powerpoint/2010/main" val="410283764"/>
              </p:ext>
            </p:extLst>
          </p:nvPr>
        </p:nvGraphicFramePr>
        <p:xfrm>
          <a:off x="1828800" y="2438400"/>
          <a:ext cx="4197350" cy="4310063"/>
        </p:xfrm>
        <a:graphic>
          <a:graphicData uri="http://schemas.openxmlformats.org/drawingml/2006/table">
            <a:tbl>
              <a:tblPr/>
              <a:tblGrid>
                <a:gridCol w="1905000"/>
                <a:gridCol w="2292350"/>
              </a:tblGrid>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Chữ</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số</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hàng</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chục</a:t>
                      </a: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charset="0"/>
                        </a:rPr>
                        <a:t>        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Chữ</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số</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hàng</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đơn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vị</a:t>
                      </a: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charset="0"/>
                        </a:rPr>
                        <a:t>        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Số</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cần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tìm</a:t>
                      </a: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xy</a:t>
                      </a: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Số mới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yx</a:t>
                      </a: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3938501"/>
              </p:ext>
            </p:extLst>
          </p:nvPr>
        </p:nvGraphicFramePr>
        <p:xfrm>
          <a:off x="3886200" y="2819400"/>
          <a:ext cx="2093913" cy="446087"/>
        </p:xfrm>
        <a:graphic>
          <a:graphicData uri="http://schemas.openxmlformats.org/presentationml/2006/ole">
            <mc:AlternateContent xmlns:mc="http://schemas.openxmlformats.org/markup-compatibility/2006">
              <mc:Choice xmlns:v="urn:schemas-microsoft-com:vml" Requires="v">
                <p:oleObj spid="_x0000_s9266" name="Equation" r:id="rId4" imgW="952087" imgH="203112" progId="Equation.DSMT4">
                  <p:embed/>
                </p:oleObj>
              </mc:Choice>
              <mc:Fallback>
                <p:oleObj name="Equation" r:id="rId4" imgW="952087"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819400"/>
                        <a:ext cx="209391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3741152"/>
              </p:ext>
            </p:extLst>
          </p:nvPr>
        </p:nvGraphicFramePr>
        <p:xfrm>
          <a:off x="3810000" y="3886200"/>
          <a:ext cx="2151063" cy="446088"/>
        </p:xfrm>
        <a:graphic>
          <a:graphicData uri="http://schemas.openxmlformats.org/presentationml/2006/ole">
            <mc:AlternateContent xmlns:mc="http://schemas.openxmlformats.org/markup-compatibility/2006">
              <mc:Choice xmlns:v="urn:schemas-microsoft-com:vml" Requires="v">
                <p:oleObj spid="_x0000_s9267" name="Equation" r:id="rId6" imgW="977476" imgH="203112" progId="Equation.DSMT4">
                  <p:embed/>
                </p:oleObj>
              </mc:Choice>
              <mc:Fallback>
                <p:oleObj name="Equation" r:id="rId6" imgW="977476"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886200"/>
                        <a:ext cx="2151063"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39745699"/>
              </p:ext>
            </p:extLst>
          </p:nvPr>
        </p:nvGraphicFramePr>
        <p:xfrm>
          <a:off x="3810000" y="5029200"/>
          <a:ext cx="2092325" cy="641350"/>
        </p:xfrm>
        <a:graphic>
          <a:graphicData uri="http://schemas.openxmlformats.org/presentationml/2006/ole">
            <mc:AlternateContent xmlns:mc="http://schemas.openxmlformats.org/markup-compatibility/2006">
              <mc:Choice xmlns:v="urn:schemas-microsoft-com:vml" Requires="v">
                <p:oleObj spid="_x0000_s9268" name="Equation" r:id="rId8" imgW="787400" imgH="241300" progId="Equation.DSMT4">
                  <p:embed/>
                </p:oleObj>
              </mc:Choice>
              <mc:Fallback>
                <p:oleObj name="Equation" r:id="rId8" imgW="7874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029200"/>
                        <a:ext cx="20923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52414640"/>
              </p:ext>
            </p:extLst>
          </p:nvPr>
        </p:nvGraphicFramePr>
        <p:xfrm>
          <a:off x="3810000" y="6019800"/>
          <a:ext cx="2203450" cy="674688"/>
        </p:xfrm>
        <a:graphic>
          <a:graphicData uri="http://schemas.openxmlformats.org/presentationml/2006/ole">
            <mc:AlternateContent xmlns:mc="http://schemas.openxmlformats.org/markup-compatibility/2006">
              <mc:Choice xmlns:v="urn:schemas-microsoft-com:vml" Requires="v">
                <p:oleObj spid="_x0000_s9269" name="Equation" r:id="rId10" imgW="787400" imgH="241300" progId="Equation.DSMT4">
                  <p:embed/>
                </p:oleObj>
              </mc:Choice>
              <mc:Fallback>
                <p:oleObj name="Equation" r:id="rId10" imgW="7874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6019800"/>
                        <a:ext cx="2203450"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182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7150" y="469900"/>
            <a:ext cx="2038350" cy="519113"/>
          </a:xfrm>
          <a:prstGeom prst="rect">
            <a:avLst/>
          </a:prstGeom>
          <a:noFill/>
          <a:ln w="38100">
            <a:noFill/>
            <a:miter lim="800000"/>
            <a:headEnd/>
            <a:tailEnd/>
          </a:ln>
          <a:effectLst/>
        </p:spPr>
        <p:txBody>
          <a:bodyPr anchor="ctr">
            <a:spAutoFit/>
          </a:bodyPr>
          <a:lstStyle/>
          <a:p>
            <a:pPr eaLnBrk="1" hangingPunct="1">
              <a:defRPr/>
            </a:pPr>
            <a:r>
              <a:rPr lang="en-US" sz="2800" b="1" dirty="0">
                <a:solidFill>
                  <a:schemeClr val="accent2"/>
                </a:solidFill>
                <a:effectLst>
                  <a:outerShdw blurRad="38100" dist="38100" dir="2700000" algn="tl">
                    <a:srgbClr val="C0C0C0"/>
                  </a:outerShdw>
                </a:effectLst>
                <a:latin typeface=".VnTime" pitchFamily="34" charset="0"/>
              </a:rPr>
              <a:t>1. </a:t>
            </a:r>
            <a:r>
              <a:rPr lang="en-US" sz="2800" b="1" u="sng" dirty="0">
                <a:solidFill>
                  <a:schemeClr val="accent2"/>
                </a:solidFill>
                <a:effectLst>
                  <a:outerShdw blurRad="38100" dist="38100" dir="2700000" algn="tl">
                    <a:srgbClr val="C0C0C0"/>
                  </a:outerShdw>
                </a:effectLst>
                <a:latin typeface=".VnTime" pitchFamily="34" charset="0"/>
              </a:rPr>
              <a:t>VÝ </a:t>
            </a:r>
            <a:r>
              <a:rPr lang="en-US" sz="2800" b="1" u="sng" dirty="0" err="1">
                <a:solidFill>
                  <a:schemeClr val="accent2"/>
                </a:solidFill>
                <a:effectLst>
                  <a:outerShdw blurRad="38100" dist="38100" dir="2700000" algn="tl">
                    <a:srgbClr val="C0C0C0"/>
                  </a:outerShdw>
                </a:effectLst>
                <a:latin typeface=".VnTime" pitchFamily="34" charset="0"/>
              </a:rPr>
              <a:t>dô</a:t>
            </a:r>
            <a:r>
              <a:rPr lang="en-US" sz="2800" b="1" u="sng" dirty="0">
                <a:solidFill>
                  <a:schemeClr val="accent2"/>
                </a:solidFill>
                <a:effectLst>
                  <a:outerShdw blurRad="38100" dist="38100" dir="2700000" algn="tl">
                    <a:srgbClr val="C0C0C0"/>
                  </a:outerShdw>
                </a:effectLst>
                <a:latin typeface=".VnTime" pitchFamily="34" charset="0"/>
              </a:rPr>
              <a:t> </a:t>
            </a:r>
            <a:r>
              <a:rPr lang="en-US" sz="2800" b="1" u="sng" dirty="0" smtClean="0">
                <a:solidFill>
                  <a:schemeClr val="accent2"/>
                </a:solidFill>
                <a:effectLst>
                  <a:outerShdw blurRad="38100" dist="38100" dir="2700000" algn="tl">
                    <a:srgbClr val="C0C0C0"/>
                  </a:outerShdw>
                </a:effectLst>
                <a:latin typeface=".VnTime" pitchFamily="34" charset="0"/>
              </a:rPr>
              <a:t>:</a:t>
            </a:r>
            <a:endParaRPr lang="en-US" sz="2800" b="1" u="sng" dirty="0">
              <a:solidFill>
                <a:schemeClr val="accent2"/>
              </a:solidFill>
              <a:effectLst>
                <a:outerShdw blurRad="38100" dist="38100" dir="2700000" algn="tl">
                  <a:srgbClr val="C0C0C0"/>
                </a:outerShdw>
              </a:effectLst>
              <a:latin typeface=".VnTime" pitchFamily="34" charset="0"/>
            </a:endParaRPr>
          </a:p>
        </p:txBody>
      </p:sp>
      <p:sp>
        <p:nvSpPr>
          <p:cNvPr id="84995" name="Rectangle 3"/>
          <p:cNvSpPr>
            <a:spLocks noChangeArrowheads="1"/>
          </p:cNvSpPr>
          <p:nvPr/>
        </p:nvSpPr>
        <p:spPr bwMode="auto">
          <a:xfrm>
            <a:off x="6100763" y="347663"/>
            <a:ext cx="931862" cy="519112"/>
          </a:xfrm>
          <a:prstGeom prst="rect">
            <a:avLst/>
          </a:prstGeom>
          <a:noFill/>
          <a:ln w="38100">
            <a:noFill/>
            <a:miter lim="800000"/>
            <a:headEnd/>
            <a:tailEnd/>
          </a:ln>
          <a:effectLst/>
        </p:spPr>
        <p:txBody>
          <a:bodyPr wrap="none">
            <a:spAutoFit/>
          </a:bodyPr>
          <a:lstStyle/>
          <a:p>
            <a:pPr>
              <a:defRPr/>
            </a:pPr>
            <a:r>
              <a:rPr lang="fr-FR" sz="2400" b="1">
                <a:solidFill>
                  <a:srgbClr val="FF0000"/>
                </a:solidFill>
                <a:effectLst>
                  <a:outerShdw blurRad="38100" dist="38100" dir="2700000" algn="tl">
                    <a:srgbClr val="C0C0C0"/>
                  </a:outerShdw>
                </a:effectLst>
                <a:latin typeface=".VnTime" pitchFamily="34" charset="0"/>
              </a:rPr>
              <a:t>Gi¶i:</a:t>
            </a:r>
            <a:r>
              <a:rPr lang="fr-FR" sz="2800">
                <a:latin typeface=".VnTime" pitchFamily="34" charset="0"/>
              </a:rPr>
              <a:t> </a:t>
            </a:r>
            <a:endParaRPr lang="en-US" sz="2800">
              <a:latin typeface=".VnTime" pitchFamily="34" charset="0"/>
            </a:endParaRPr>
          </a:p>
        </p:txBody>
      </p:sp>
      <p:sp>
        <p:nvSpPr>
          <p:cNvPr id="4111" name="Line 4"/>
          <p:cNvSpPr>
            <a:spLocks noChangeShapeType="1"/>
          </p:cNvSpPr>
          <p:nvPr/>
        </p:nvSpPr>
        <p:spPr bwMode="auto">
          <a:xfrm>
            <a:off x="4438650" y="590550"/>
            <a:ext cx="0" cy="62484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97" name="Rectangle 5"/>
          <p:cNvSpPr>
            <a:spLocks noChangeArrowheads="1"/>
          </p:cNvSpPr>
          <p:nvPr/>
        </p:nvSpPr>
        <p:spPr bwMode="auto">
          <a:xfrm>
            <a:off x="0" y="908050"/>
            <a:ext cx="4419600" cy="457200"/>
          </a:xfrm>
          <a:prstGeom prst="rect">
            <a:avLst/>
          </a:prstGeom>
          <a:gradFill rotWithShape="1">
            <a:gsLst>
              <a:gs pos="0">
                <a:schemeClr val="bg1"/>
              </a:gs>
              <a:gs pos="100000">
                <a:srgbClr val="FFCCFF"/>
              </a:gs>
            </a:gsLst>
            <a:lin ang="5400000" scaled="1"/>
          </a:gradFill>
          <a:ln w="38100">
            <a:noFill/>
            <a:miter lim="800000"/>
            <a:headEnd/>
            <a:tailEnd/>
          </a:ln>
          <a:effectLst/>
        </p:spPr>
        <p:txBody>
          <a:bodyPr anchor="ctr">
            <a:spAutoFit/>
          </a:bodyPr>
          <a:lstStyle/>
          <a:p>
            <a:pPr algn="ctr" eaLnBrk="1" hangingPunct="1">
              <a:defRPr/>
            </a:pPr>
            <a:r>
              <a:rPr lang="en-US" sz="2400">
                <a:solidFill>
                  <a:srgbClr val="0000FF"/>
                </a:solidFill>
                <a:effectLst>
                  <a:outerShdw blurRad="38100" dist="38100" dir="2700000" algn="tl">
                    <a:srgbClr val="000000"/>
                  </a:outerShdw>
                </a:effectLst>
                <a:latin typeface="Times New Roman" pitchFamily="18" charset="0"/>
              </a:rPr>
              <a:t>TÓM TẮT CÁC BƯỚC GIẢI</a:t>
            </a:r>
          </a:p>
        </p:txBody>
      </p:sp>
      <p:sp>
        <p:nvSpPr>
          <p:cNvPr id="84998" name="Rectangle 6"/>
          <p:cNvSpPr>
            <a:spLocks noChangeArrowheads="1"/>
          </p:cNvSpPr>
          <p:nvPr/>
        </p:nvSpPr>
        <p:spPr bwMode="auto">
          <a:xfrm>
            <a:off x="19050" y="1447800"/>
            <a:ext cx="4343400" cy="457200"/>
          </a:xfrm>
          <a:prstGeom prst="rect">
            <a:avLst/>
          </a:prstGeom>
          <a:gradFill rotWithShape="1">
            <a:gsLst>
              <a:gs pos="0">
                <a:schemeClr val="bg1"/>
              </a:gs>
              <a:gs pos="100000">
                <a:srgbClr val="FFCCFF"/>
              </a:gs>
            </a:gsLst>
            <a:lin ang="5400000" scaled="1"/>
          </a:gradFill>
          <a:ln w="38100">
            <a:noFill/>
            <a:miter lim="800000"/>
            <a:headEnd/>
            <a:tailEnd/>
          </a:ln>
          <a:effectLst>
            <a:prstShdw prst="shdw17" dist="17961" dir="2700000">
              <a:srgbClr val="FFCCFF">
                <a:gamma/>
                <a:shade val="60000"/>
                <a:invGamma/>
              </a:srgbClr>
            </a:prstShdw>
          </a:effectLst>
        </p:spPr>
        <p:txBody>
          <a:bodyPr>
            <a:spAutoFit/>
          </a:bodyPr>
          <a:lstStyle/>
          <a:p>
            <a:pPr algn="just" eaLnBrk="1" hangingPunct="1">
              <a:defRPr/>
            </a:pPr>
            <a:r>
              <a:rPr lang="en-US" sz="2400" b="1">
                <a:solidFill>
                  <a:srgbClr val="FF0000"/>
                </a:solidFill>
                <a:effectLst>
                  <a:outerShdw blurRad="38100" dist="38100" dir="2700000" algn="tl">
                    <a:srgbClr val="000000"/>
                  </a:outerShdw>
                </a:effectLst>
                <a:latin typeface="Times New Roman" pitchFamily="18" charset="0"/>
              </a:rPr>
              <a:t>B1: Lập hệ phương trình</a:t>
            </a:r>
            <a:r>
              <a:rPr lang="en-US" sz="2400" b="1">
                <a:solidFill>
                  <a:srgbClr val="FF0000"/>
                </a:solidFill>
                <a:latin typeface="Times New Roman" pitchFamily="18" charset="0"/>
              </a:rPr>
              <a:t>.</a:t>
            </a:r>
          </a:p>
        </p:txBody>
      </p:sp>
      <p:sp>
        <p:nvSpPr>
          <p:cNvPr id="84999" name="Rectangle 7"/>
          <p:cNvSpPr>
            <a:spLocks noChangeArrowheads="1"/>
          </p:cNvSpPr>
          <p:nvPr/>
        </p:nvSpPr>
        <p:spPr bwMode="auto">
          <a:xfrm>
            <a:off x="0" y="5562600"/>
            <a:ext cx="4343400" cy="457200"/>
          </a:xfrm>
          <a:prstGeom prst="rect">
            <a:avLst/>
          </a:prstGeom>
          <a:gradFill rotWithShape="1">
            <a:gsLst>
              <a:gs pos="0">
                <a:schemeClr val="bg1"/>
              </a:gs>
              <a:gs pos="100000">
                <a:srgbClr val="FFCCFF"/>
              </a:gs>
            </a:gsLst>
            <a:lin ang="5400000" scaled="1"/>
          </a:gradFill>
          <a:ln w="38100">
            <a:noFill/>
            <a:miter lim="800000"/>
            <a:headEnd/>
            <a:tailEnd/>
          </a:ln>
          <a:effectLst>
            <a:prstShdw prst="shdw17" dist="17961" dir="2700000">
              <a:srgbClr val="FFCCFF">
                <a:gamma/>
                <a:shade val="60000"/>
                <a:invGamma/>
              </a:srgbClr>
            </a:prstShdw>
          </a:effectLst>
        </p:spPr>
        <p:txBody>
          <a:bodyPr>
            <a:spAutoFit/>
          </a:bodyPr>
          <a:lstStyle/>
          <a:p>
            <a:pPr algn="just" eaLnBrk="1" hangingPunct="1">
              <a:defRPr/>
            </a:pPr>
            <a:r>
              <a:rPr lang="en-US" sz="2400" b="1">
                <a:solidFill>
                  <a:srgbClr val="FF0000"/>
                </a:solidFill>
                <a:effectLst>
                  <a:outerShdw blurRad="38100" dist="38100" dir="2700000" algn="tl">
                    <a:srgbClr val="000000"/>
                  </a:outerShdw>
                </a:effectLst>
                <a:latin typeface="Times New Roman" pitchFamily="18" charset="0"/>
              </a:rPr>
              <a:t>B2: Giải hệ phương trình</a:t>
            </a:r>
            <a:r>
              <a:rPr lang="en-US" sz="2400" b="1">
                <a:solidFill>
                  <a:srgbClr val="FF0000"/>
                </a:solidFill>
                <a:latin typeface="Times New Roman" pitchFamily="18" charset="0"/>
              </a:rPr>
              <a:t>.</a:t>
            </a:r>
          </a:p>
        </p:txBody>
      </p:sp>
      <p:sp>
        <p:nvSpPr>
          <p:cNvPr id="85000" name="Rectangle 8"/>
          <p:cNvSpPr>
            <a:spLocks noChangeArrowheads="1"/>
          </p:cNvSpPr>
          <p:nvPr/>
        </p:nvSpPr>
        <p:spPr bwMode="auto">
          <a:xfrm>
            <a:off x="19050" y="6267450"/>
            <a:ext cx="4343400" cy="396875"/>
          </a:xfrm>
          <a:prstGeom prst="rect">
            <a:avLst/>
          </a:prstGeom>
          <a:gradFill rotWithShape="1">
            <a:gsLst>
              <a:gs pos="0">
                <a:schemeClr val="bg1"/>
              </a:gs>
              <a:gs pos="100000">
                <a:srgbClr val="FFCCFF"/>
              </a:gs>
            </a:gsLst>
            <a:lin ang="5400000" scaled="1"/>
          </a:gradFill>
          <a:ln w="38100">
            <a:noFill/>
            <a:miter lim="800000"/>
            <a:headEnd/>
            <a:tailEnd/>
          </a:ln>
          <a:effectLst>
            <a:prstShdw prst="shdw17" dist="17961" dir="2700000">
              <a:srgbClr val="FFCCFF">
                <a:gamma/>
                <a:shade val="60000"/>
                <a:invGamma/>
              </a:srgbClr>
            </a:prstShdw>
          </a:effectLst>
        </p:spPr>
        <p:txBody>
          <a:bodyPr>
            <a:spAutoFit/>
          </a:bodyPr>
          <a:lstStyle/>
          <a:p>
            <a:pPr algn="just" eaLnBrk="1" hangingPunct="1">
              <a:defRPr/>
            </a:pPr>
            <a:r>
              <a:rPr lang="en-US" sz="2000" b="1">
                <a:solidFill>
                  <a:srgbClr val="FF0000"/>
                </a:solidFill>
                <a:effectLst>
                  <a:outerShdw blurRad="38100" dist="38100" dir="2700000" algn="tl">
                    <a:srgbClr val="000000"/>
                  </a:outerShdw>
                </a:effectLst>
                <a:latin typeface="Times New Roman" pitchFamily="18" charset="0"/>
              </a:rPr>
              <a:t>B3: Đối chiếu ĐK rồi trả lời bài toán.</a:t>
            </a:r>
            <a:endParaRPr lang="en-US" sz="2000" b="1">
              <a:solidFill>
                <a:srgbClr val="FF0000"/>
              </a:solidFill>
              <a:latin typeface="Times New Roman" pitchFamily="18" charset="0"/>
            </a:endParaRPr>
          </a:p>
        </p:txBody>
      </p:sp>
      <p:sp>
        <p:nvSpPr>
          <p:cNvPr id="85001" name="Rectangle 9"/>
          <p:cNvSpPr>
            <a:spLocks noChangeArrowheads="1"/>
          </p:cNvSpPr>
          <p:nvPr/>
        </p:nvSpPr>
        <p:spPr bwMode="auto">
          <a:xfrm>
            <a:off x="-57150" y="2190750"/>
            <a:ext cx="4419600" cy="2282825"/>
          </a:xfrm>
          <a:prstGeom prst="rect">
            <a:avLst/>
          </a:prstGeom>
          <a:gradFill rotWithShape="1">
            <a:gsLst>
              <a:gs pos="0">
                <a:schemeClr val="bg1"/>
              </a:gs>
              <a:gs pos="100000">
                <a:srgbClr val="FFCCFF"/>
              </a:gs>
            </a:gsLst>
            <a:lin ang="0" scaled="1"/>
          </a:gradFill>
          <a:ln>
            <a:noFill/>
          </a:ln>
          <a:effectLst>
            <a:prstShdw prst="shdw17" dist="45791" dir="3378596">
              <a:srgbClr val="997A99"/>
            </a:prstShdw>
          </a:effectLst>
          <a:extLs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en-US" altLang="en-US" sz="2400" b="1">
                <a:solidFill>
                  <a:srgbClr val="0000FF"/>
                </a:solidFill>
                <a:latin typeface="Times New Roman" pitchFamily="18" charset="0"/>
              </a:rPr>
              <a:t>- Chọn 2 ẩn và đặt điều kiện thích hợp cho 2 ẩn số. </a:t>
            </a:r>
            <a:br>
              <a:rPr lang="en-US" altLang="en-US" sz="2400" b="1">
                <a:solidFill>
                  <a:srgbClr val="0000FF"/>
                </a:solidFill>
                <a:latin typeface="Times New Roman" pitchFamily="18" charset="0"/>
              </a:rPr>
            </a:br>
            <a:r>
              <a:rPr lang="en-US" altLang="en-US" sz="2400" b="1">
                <a:solidFill>
                  <a:srgbClr val="0000FF"/>
                </a:solidFill>
                <a:latin typeface="Times New Roman" pitchFamily="18" charset="0"/>
              </a:rPr>
              <a:t>- Biểu diễn các đại lượng  chưa biết qua ẩn và đại lượng đã biết.</a:t>
            </a:r>
          </a:p>
          <a:p>
            <a:pPr eaLnBrk="1" hangingPunct="1"/>
            <a:r>
              <a:rPr lang="en-US" altLang="en-US" sz="2400" b="1">
                <a:solidFill>
                  <a:srgbClr val="0000FF"/>
                </a:solidFill>
                <a:latin typeface="Times New Roman" pitchFamily="18" charset="0"/>
              </a:rPr>
              <a:t>- Lập hệ phương trình biểu thị mối quan hệ giữa các đại lượng.</a:t>
            </a:r>
          </a:p>
        </p:txBody>
      </p:sp>
      <p:graphicFrame>
        <p:nvGraphicFramePr>
          <p:cNvPr id="85002" name="Object 10"/>
          <p:cNvGraphicFramePr>
            <a:graphicFrameLocks noChangeAspect="1"/>
          </p:cNvGraphicFramePr>
          <p:nvPr/>
        </p:nvGraphicFramePr>
        <p:xfrm>
          <a:off x="3960813" y="190500"/>
          <a:ext cx="1258887" cy="5905500"/>
        </p:xfrm>
        <a:graphic>
          <a:graphicData uri="http://schemas.openxmlformats.org/presentationml/2006/ole">
            <mc:AlternateContent xmlns:mc="http://schemas.openxmlformats.org/markup-compatibility/2006">
              <mc:Choice xmlns:v="urn:schemas-microsoft-com:vml" Requires="v">
                <p:oleObj spid="_x0000_s7297" name="Equation" r:id="rId3" imgW="177569" imgH="253670" progId="Equation.DSMT4">
                  <p:embed/>
                </p:oleObj>
              </mc:Choice>
              <mc:Fallback>
                <p:oleObj name="Equation" r:id="rId3" imgW="177569" imgH="25367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3" y="190500"/>
                        <a:ext cx="1258887"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3" name="Object 11"/>
          <p:cNvGraphicFramePr>
            <a:graphicFrameLocks noChangeAspect="1"/>
          </p:cNvGraphicFramePr>
          <p:nvPr/>
        </p:nvGraphicFramePr>
        <p:xfrm>
          <a:off x="4210050" y="5289550"/>
          <a:ext cx="498475" cy="1320800"/>
        </p:xfrm>
        <a:graphic>
          <a:graphicData uri="http://schemas.openxmlformats.org/presentationml/2006/ole">
            <mc:AlternateContent xmlns:mc="http://schemas.openxmlformats.org/markup-compatibility/2006">
              <mc:Choice xmlns:v="urn:schemas-microsoft-com:vml" Requires="v">
                <p:oleObj spid="_x0000_s7298" name="Equation" r:id="rId5" imgW="177569" imgH="253670" progId="Equation.DSMT4">
                  <p:embed/>
                </p:oleObj>
              </mc:Choice>
              <mc:Fallback>
                <p:oleObj name="Equation" r:id="rId5" imgW="177569" imgH="25367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0050" y="5289550"/>
                        <a:ext cx="498475"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04" name="Object 12"/>
          <p:cNvGraphicFramePr>
            <a:graphicFrameLocks noChangeAspect="1"/>
          </p:cNvGraphicFramePr>
          <p:nvPr/>
        </p:nvGraphicFramePr>
        <p:xfrm>
          <a:off x="4191000" y="6343650"/>
          <a:ext cx="568325" cy="679450"/>
        </p:xfrm>
        <a:graphic>
          <a:graphicData uri="http://schemas.openxmlformats.org/presentationml/2006/ole">
            <mc:AlternateContent xmlns:mc="http://schemas.openxmlformats.org/markup-compatibility/2006">
              <mc:Choice xmlns:v="urn:schemas-microsoft-com:vml" Requires="v">
                <p:oleObj spid="_x0000_s7299" name="Equation" r:id="rId7" imgW="177569" imgH="253670" progId="Equation.DSMT4">
                  <p:embed/>
                </p:oleObj>
              </mc:Choice>
              <mc:Fallback>
                <p:oleObj name="Equation" r:id="rId7" imgW="177569" imgH="25367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6343650"/>
                        <a:ext cx="568325"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7" name="Rectangle 13"/>
          <p:cNvSpPr>
            <a:spLocks noChangeArrowheads="1"/>
          </p:cNvSpPr>
          <p:nvPr/>
        </p:nvSpPr>
        <p:spPr bwMode="auto">
          <a:xfrm>
            <a:off x="4762500" y="6283325"/>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pPr eaLnBrk="1" hangingPunct="1"/>
            <a:r>
              <a:rPr lang="fr-FR" altLang="en-US" sz="2400" b="1">
                <a:solidFill>
                  <a:srgbClr val="0000FF"/>
                </a:solidFill>
                <a:latin typeface=".VnTime" pitchFamily="34" charset="0"/>
              </a:rPr>
              <a:t>      VËy sè cÇn t×m lµ : 74</a:t>
            </a:r>
            <a:endParaRPr lang="en-US" altLang="en-US" sz="2400" b="1">
              <a:solidFill>
                <a:srgbClr val="0000FF"/>
              </a:solidFill>
              <a:latin typeface=".VnTime" pitchFamily="34" charset="0"/>
            </a:endParaRPr>
          </a:p>
        </p:txBody>
      </p:sp>
      <p:graphicFrame>
        <p:nvGraphicFramePr>
          <p:cNvPr id="4101" name="Object 14"/>
          <p:cNvGraphicFramePr>
            <a:graphicFrameLocks noChangeAspect="1"/>
          </p:cNvGraphicFramePr>
          <p:nvPr/>
        </p:nvGraphicFramePr>
        <p:xfrm>
          <a:off x="4495800" y="5410200"/>
          <a:ext cx="1447800" cy="828675"/>
        </p:xfrm>
        <a:graphic>
          <a:graphicData uri="http://schemas.openxmlformats.org/presentationml/2006/ole">
            <mc:AlternateContent xmlns:mc="http://schemas.openxmlformats.org/markup-compatibility/2006">
              <mc:Choice xmlns:v="urn:schemas-microsoft-com:vml" Requires="v">
                <p:oleObj spid="_x0000_s7300" name="Equation" r:id="rId9" imgW="800100" imgH="457200" progId="Equation.DSMT4">
                  <p:embed/>
                </p:oleObj>
              </mc:Choice>
              <mc:Fallback>
                <p:oleObj name="Equation" r:id="rId9" imgW="8001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410200"/>
                        <a:ext cx="1447800"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8" name="Rectangle 15"/>
          <p:cNvSpPr>
            <a:spLocks noChangeArrowheads="1"/>
          </p:cNvSpPr>
          <p:nvPr/>
        </p:nvSpPr>
        <p:spPr bwMode="auto">
          <a:xfrm>
            <a:off x="4565650" y="674688"/>
            <a:ext cx="4578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fr-FR" altLang="en-US" sz="2400" dirty="0" err="1">
                <a:solidFill>
                  <a:srgbClr val="0000FF"/>
                </a:solidFill>
                <a:latin typeface=".VnTime" pitchFamily="34" charset="0"/>
              </a:rPr>
              <a:t>Gäi</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ch</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sè</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hµng</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chôc</a:t>
            </a:r>
            <a:r>
              <a:rPr lang="fr-FR" altLang="en-US" sz="2400" dirty="0">
                <a:solidFill>
                  <a:srgbClr val="0000FF"/>
                </a:solidFill>
                <a:latin typeface=".VnTime" pitchFamily="34" charset="0"/>
              </a:rPr>
              <a:t> lµ</a:t>
            </a:r>
            <a:r>
              <a:rPr lang="fr-FR" altLang="en-US" sz="2400" dirty="0">
                <a:solidFill>
                  <a:srgbClr val="0000FF"/>
                </a:solidFill>
                <a:latin typeface="Times New Roman" pitchFamily="18" charset="0"/>
              </a:rPr>
              <a:t> x ,</a:t>
            </a:r>
          </a:p>
          <a:p>
            <a:pPr eaLnBrk="1" hangingPunct="1"/>
            <a:r>
              <a:rPr lang="fr-FR" altLang="en-US" sz="2400" dirty="0">
                <a:solidFill>
                  <a:srgbClr val="0000FF"/>
                </a:solidFill>
                <a:latin typeface=".VnTime" pitchFamily="34" charset="0"/>
              </a:rPr>
              <a:t> </a:t>
            </a:r>
            <a:r>
              <a:rPr lang="fr-FR" altLang="en-US" sz="2400" dirty="0" err="1" smtClean="0">
                <a:solidFill>
                  <a:srgbClr val="0000FF"/>
                </a:solidFill>
                <a:latin typeface=".VnTime" pitchFamily="34" charset="0"/>
              </a:rPr>
              <a:t>Ch</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sè</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hµng</a:t>
            </a:r>
            <a:r>
              <a:rPr lang="fr-FR" altLang="en-US" sz="2400" dirty="0">
                <a:solidFill>
                  <a:srgbClr val="0000FF"/>
                </a:solidFill>
                <a:latin typeface=".VnTime" pitchFamily="34" charset="0"/>
              </a:rPr>
              <a:t> ®¬n </a:t>
            </a:r>
            <a:r>
              <a:rPr lang="fr-FR" altLang="en-US" sz="2400" dirty="0" err="1">
                <a:solidFill>
                  <a:srgbClr val="0000FF"/>
                </a:solidFill>
                <a:latin typeface=".VnTime" pitchFamily="34" charset="0"/>
              </a:rPr>
              <a:t>vÞ</a:t>
            </a:r>
            <a:r>
              <a:rPr lang="fr-FR" altLang="en-US" sz="2400" dirty="0">
                <a:solidFill>
                  <a:srgbClr val="0000FF"/>
                </a:solidFill>
                <a:latin typeface=".VnTime" pitchFamily="34" charset="0"/>
              </a:rPr>
              <a:t> lµ y</a:t>
            </a:r>
            <a:endParaRPr lang="en-US" altLang="en-US" sz="2400" dirty="0">
              <a:solidFill>
                <a:srgbClr val="0000FF"/>
              </a:solidFill>
              <a:latin typeface=".VnTime" pitchFamily="34" charset="0"/>
            </a:endParaRPr>
          </a:p>
        </p:txBody>
      </p:sp>
      <p:sp>
        <p:nvSpPr>
          <p:cNvPr id="4119" name="Rectangle 16"/>
          <p:cNvSpPr>
            <a:spLocks noChangeArrowheads="1"/>
          </p:cNvSpPr>
          <p:nvPr/>
        </p:nvSpPr>
        <p:spPr bwMode="auto">
          <a:xfrm>
            <a:off x="4572000" y="13716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fr-FR" altLang="en-US" sz="2400" dirty="0">
                <a:solidFill>
                  <a:srgbClr val="0000FF"/>
                </a:solidFill>
                <a:latin typeface=".VnTime" pitchFamily="34" charset="0"/>
              </a:rPr>
              <a:t>§K : x , y </a:t>
            </a:r>
            <a:r>
              <a:rPr lang="en-US" altLang="en-US" sz="2400" dirty="0">
                <a:solidFill>
                  <a:srgbClr val="0000FF"/>
                </a:solidFill>
                <a:latin typeface=".VnTime" pitchFamily="34" charset="0"/>
                <a:sym typeface="Symbol" pitchFamily="18" charset="2"/>
              </a:rPr>
              <a:t></a:t>
            </a:r>
            <a:r>
              <a:rPr lang="fr-FR" altLang="en-US" sz="2400" dirty="0">
                <a:solidFill>
                  <a:srgbClr val="0000FF"/>
                </a:solidFill>
                <a:latin typeface=".VnTime" pitchFamily="34" charset="0"/>
              </a:rPr>
              <a:t> N ; 0 &lt; x </a:t>
            </a:r>
            <a:r>
              <a:rPr lang="en-US" altLang="en-US" sz="2400" dirty="0">
                <a:solidFill>
                  <a:srgbClr val="0000FF"/>
                </a:solidFill>
                <a:latin typeface=".VnTime" pitchFamily="34" charset="0"/>
                <a:sym typeface="Symbol" pitchFamily="18" charset="2"/>
              </a:rPr>
              <a:t></a:t>
            </a:r>
            <a:r>
              <a:rPr lang="fr-FR" altLang="en-US" sz="2400" dirty="0">
                <a:solidFill>
                  <a:srgbClr val="0000FF"/>
                </a:solidFill>
                <a:latin typeface=".VnTime" pitchFamily="34" charset="0"/>
              </a:rPr>
              <a:t>  9 </a:t>
            </a:r>
          </a:p>
          <a:p>
            <a:pPr eaLnBrk="1" hangingPunct="1"/>
            <a:r>
              <a:rPr lang="fr-FR" altLang="en-US" sz="2400" dirty="0">
                <a:solidFill>
                  <a:srgbClr val="0000FF"/>
                </a:solidFill>
                <a:latin typeface=".VnTime" pitchFamily="34" charset="0"/>
              </a:rPr>
              <a:t> vµ 0 &lt; y </a:t>
            </a:r>
            <a:r>
              <a:rPr lang="en-US" altLang="en-US" sz="2400" dirty="0">
                <a:solidFill>
                  <a:srgbClr val="0000FF"/>
                </a:solidFill>
                <a:latin typeface=".VnTime" pitchFamily="34" charset="0"/>
                <a:sym typeface="Symbol" pitchFamily="18" charset="2"/>
              </a:rPr>
              <a:t></a:t>
            </a:r>
            <a:r>
              <a:rPr lang="fr-FR" altLang="en-US" sz="2400" dirty="0">
                <a:solidFill>
                  <a:srgbClr val="0000FF"/>
                </a:solidFill>
                <a:latin typeface=".VnTime" pitchFamily="34" charset="0"/>
              </a:rPr>
              <a:t> 9.</a:t>
            </a:r>
            <a:r>
              <a:rPr lang="fr-FR" altLang="en-US" sz="2400" dirty="0">
                <a:latin typeface=".VnTime" pitchFamily="34" charset="0"/>
              </a:rPr>
              <a:t> </a:t>
            </a:r>
          </a:p>
        </p:txBody>
      </p:sp>
      <p:sp>
        <p:nvSpPr>
          <p:cNvPr id="4120" name="Rectangle 17"/>
          <p:cNvSpPr>
            <a:spLocks noChangeArrowheads="1"/>
          </p:cNvSpPr>
          <p:nvPr/>
        </p:nvSpPr>
        <p:spPr bwMode="auto">
          <a:xfrm>
            <a:off x="4543425" y="2085975"/>
            <a:ext cx="3008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eaLnBrk="1" hangingPunct="1"/>
            <a:r>
              <a:rPr lang="fr-FR" altLang="en-US" sz="2400" dirty="0" err="1">
                <a:solidFill>
                  <a:srgbClr val="0000FF"/>
                </a:solidFill>
                <a:latin typeface=".VnTime" pitchFamily="34" charset="0"/>
              </a:rPr>
              <a:t>Sè</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cÇn</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t×m</a:t>
            </a:r>
            <a:r>
              <a:rPr lang="fr-FR" altLang="en-US" sz="2400" dirty="0">
                <a:solidFill>
                  <a:srgbClr val="0000FF"/>
                </a:solidFill>
                <a:latin typeface=".VnTime" pitchFamily="34" charset="0"/>
              </a:rPr>
              <a:t> lµ :  10x + y</a:t>
            </a:r>
          </a:p>
        </p:txBody>
      </p:sp>
      <p:sp>
        <p:nvSpPr>
          <p:cNvPr id="4121" name="Rectangle 18"/>
          <p:cNvSpPr>
            <a:spLocks noChangeArrowheads="1"/>
          </p:cNvSpPr>
          <p:nvPr/>
        </p:nvSpPr>
        <p:spPr bwMode="auto">
          <a:xfrm>
            <a:off x="4541838" y="2389188"/>
            <a:ext cx="4659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fr-FR" altLang="en-US" sz="2400" dirty="0">
                <a:solidFill>
                  <a:srgbClr val="0000FF"/>
                </a:solidFill>
                <a:latin typeface=".VnTime" pitchFamily="34" charset="0"/>
              </a:rPr>
              <a:t>Khi </a:t>
            </a:r>
            <a:r>
              <a:rPr lang="fr-FR" altLang="en-US" sz="2400" dirty="0" err="1">
                <a:solidFill>
                  <a:srgbClr val="0000FF"/>
                </a:solidFill>
                <a:latin typeface=".VnTime" pitchFamily="34" charset="0"/>
              </a:rPr>
              <a:t>viÕt</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hai</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ch</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sè</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theo</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thø</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tù</a:t>
            </a:r>
            <a:r>
              <a:rPr lang="fr-FR" altLang="en-US" sz="2400" dirty="0">
                <a:solidFill>
                  <a:srgbClr val="0000FF"/>
                </a:solidFill>
                <a:latin typeface=".VnTime" pitchFamily="34" charset="0"/>
              </a:rPr>
              <a:t> </a:t>
            </a:r>
            <a:endParaRPr lang="fr-FR" altLang="en-US" sz="2400" dirty="0" smtClean="0">
              <a:solidFill>
                <a:srgbClr val="0000FF"/>
              </a:solidFill>
              <a:latin typeface=".VnTime" pitchFamily="34" charset="0"/>
            </a:endParaRPr>
          </a:p>
          <a:p>
            <a:pPr eaLnBrk="1" hangingPunct="1"/>
            <a:r>
              <a:rPr lang="fr-FR" altLang="en-US" sz="2400" dirty="0" err="1" smtClean="0">
                <a:solidFill>
                  <a:srgbClr val="0000FF"/>
                </a:solidFill>
                <a:latin typeface=".VnTime" pitchFamily="34" charset="0"/>
              </a:rPr>
              <a:t>ng</a:t>
            </a:r>
            <a:r>
              <a:rPr lang="fr-FR" altLang="en-US" sz="2000" dirty="0" err="1" smtClean="0">
                <a:solidFill>
                  <a:srgbClr val="0000FF"/>
                </a:solidFill>
                <a:latin typeface=".VnTime" pitchFamily="34" charset="0"/>
              </a:rPr>
              <a:t>ư</a:t>
            </a:r>
            <a:r>
              <a:rPr lang="fr-FR" altLang="en-US" sz="2400" dirty="0" err="1" smtClean="0">
                <a:solidFill>
                  <a:srgbClr val="0000FF"/>
                </a:solidFill>
                <a:latin typeface=".VnTime" pitchFamily="34" charset="0"/>
              </a:rPr>
              <a:t>­îc</a:t>
            </a:r>
            <a:r>
              <a:rPr lang="fr-FR" altLang="en-US" sz="2400" dirty="0" smtClean="0">
                <a:solidFill>
                  <a:srgbClr val="0000FF"/>
                </a:solidFill>
                <a:latin typeface=".VnTime" pitchFamily="34" charset="0"/>
              </a:rPr>
              <a:t> </a:t>
            </a:r>
            <a:r>
              <a:rPr lang="fr-FR" altLang="en-US" sz="2400" dirty="0">
                <a:solidFill>
                  <a:srgbClr val="0000FF"/>
                </a:solidFill>
                <a:latin typeface=".VnTime" pitchFamily="34" charset="0"/>
              </a:rPr>
              <a:t>l¹i, ta </a:t>
            </a:r>
            <a:r>
              <a:rPr lang="fr-FR" altLang="en-US" sz="2400" dirty="0" smtClean="0">
                <a:solidFill>
                  <a:srgbClr val="0000FF"/>
                </a:solidFill>
                <a:latin typeface=".VnTime" pitchFamily="34" charset="0"/>
              </a:rPr>
              <a:t>®</a:t>
            </a:r>
            <a:r>
              <a:rPr lang="fr-FR" altLang="en-US" sz="2000" dirty="0" err="1" smtClean="0">
                <a:solidFill>
                  <a:srgbClr val="0000FF"/>
                </a:solidFill>
                <a:latin typeface=".VnTime" pitchFamily="34" charset="0"/>
              </a:rPr>
              <a:t>ư</a:t>
            </a:r>
            <a:r>
              <a:rPr lang="fr-FR" altLang="en-US" sz="2400" dirty="0" err="1" smtClean="0">
                <a:solidFill>
                  <a:srgbClr val="0000FF"/>
                </a:solidFill>
                <a:latin typeface=".VnTime" pitchFamily="34" charset="0"/>
              </a:rPr>
              <a:t>­îc</a:t>
            </a:r>
            <a:r>
              <a:rPr lang="fr-FR" altLang="en-US" sz="2400" dirty="0" smtClean="0">
                <a:solidFill>
                  <a:srgbClr val="0000FF"/>
                </a:solidFill>
                <a:latin typeface=".VnTime" pitchFamily="34" charset="0"/>
              </a:rPr>
              <a:t> </a:t>
            </a:r>
            <a:r>
              <a:rPr lang="fr-FR" altLang="en-US" sz="2400" dirty="0" err="1">
                <a:solidFill>
                  <a:srgbClr val="0000FF"/>
                </a:solidFill>
                <a:latin typeface=".VnTime" pitchFamily="34" charset="0"/>
              </a:rPr>
              <a:t>sè</a:t>
            </a:r>
            <a:r>
              <a:rPr lang="fr-FR" altLang="en-US" sz="2400" dirty="0">
                <a:solidFill>
                  <a:srgbClr val="0000FF"/>
                </a:solidFill>
                <a:latin typeface=".VnTime" pitchFamily="34" charset="0"/>
              </a:rPr>
              <a:t> : 10y + x</a:t>
            </a:r>
            <a:endParaRPr lang="en-US" altLang="en-US" sz="2400" dirty="0">
              <a:solidFill>
                <a:srgbClr val="0000FF"/>
              </a:solidFill>
              <a:latin typeface=".VnTime" pitchFamily="34" charset="0"/>
            </a:endParaRPr>
          </a:p>
        </p:txBody>
      </p:sp>
      <p:sp>
        <p:nvSpPr>
          <p:cNvPr id="4122" name="Rectangle 19"/>
          <p:cNvSpPr>
            <a:spLocks noChangeArrowheads="1"/>
          </p:cNvSpPr>
          <p:nvPr/>
        </p:nvSpPr>
        <p:spPr bwMode="auto">
          <a:xfrm>
            <a:off x="4495800" y="306705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fr-FR" altLang="en-US" sz="2400" dirty="0">
                <a:solidFill>
                  <a:srgbClr val="0000FF"/>
                </a:solidFill>
                <a:latin typeface=".VnTime" pitchFamily="34" charset="0"/>
              </a:rPr>
              <a:t>Theo </a:t>
            </a:r>
            <a:r>
              <a:rPr lang="fr-FR" altLang="en-US" sz="2400" dirty="0" err="1">
                <a:solidFill>
                  <a:srgbClr val="0000FF"/>
                </a:solidFill>
                <a:latin typeface=".VnTime" pitchFamily="34" charset="0"/>
              </a:rPr>
              <a:t>bµi</a:t>
            </a:r>
            <a:r>
              <a:rPr lang="fr-FR" altLang="en-US" sz="2400" dirty="0">
                <a:solidFill>
                  <a:srgbClr val="0000FF"/>
                </a:solidFill>
                <a:latin typeface=".VnTime" pitchFamily="34" charset="0"/>
              </a:rPr>
              <a:t> ra ta </a:t>
            </a:r>
            <a:r>
              <a:rPr lang="fr-FR" altLang="en-US" sz="2400" dirty="0" err="1">
                <a:solidFill>
                  <a:srgbClr val="0000FF"/>
                </a:solidFill>
                <a:latin typeface=".VnTime" pitchFamily="34" charset="0"/>
              </a:rPr>
              <a:t>cã</a:t>
            </a:r>
            <a:r>
              <a:rPr lang="fr-FR" altLang="en-US" sz="2400" dirty="0">
                <a:solidFill>
                  <a:srgbClr val="0000FF"/>
                </a:solidFill>
                <a:latin typeface=".VnTime" pitchFamily="34" charset="0"/>
              </a:rPr>
              <a:t> : 2y - x = 1</a:t>
            </a:r>
          </a:p>
          <a:p>
            <a:pPr eaLnBrk="1" hangingPunct="1"/>
            <a:r>
              <a:rPr lang="fr-FR" altLang="en-US" sz="2400" dirty="0">
                <a:solidFill>
                  <a:srgbClr val="0000FF"/>
                </a:solidFill>
                <a:latin typeface=".VnTime" pitchFamily="34" charset="0"/>
              </a:rPr>
              <a:t>                       </a:t>
            </a:r>
            <a:r>
              <a:rPr lang="en-US" altLang="en-US" sz="2400" dirty="0">
                <a:solidFill>
                  <a:srgbClr val="0000FF"/>
                </a:solidFill>
                <a:latin typeface=".VnTime" pitchFamily="34" charset="0"/>
                <a:sym typeface="Symbol" pitchFamily="18" charset="2"/>
              </a:rPr>
              <a:t>hay </a:t>
            </a:r>
            <a:r>
              <a:rPr lang="fr-FR" altLang="en-US" sz="2400" dirty="0">
                <a:solidFill>
                  <a:srgbClr val="0000FF"/>
                </a:solidFill>
                <a:latin typeface=".VnTime" pitchFamily="34" charset="0"/>
              </a:rPr>
              <a:t>- x + 2y = 1 (1)</a:t>
            </a:r>
            <a:endParaRPr lang="en-US" altLang="en-US" sz="2400" dirty="0">
              <a:solidFill>
                <a:srgbClr val="0000FF"/>
              </a:solidFill>
              <a:latin typeface=".VnTime" pitchFamily="34" charset="0"/>
            </a:endParaRPr>
          </a:p>
        </p:txBody>
      </p:sp>
      <p:sp>
        <p:nvSpPr>
          <p:cNvPr id="4123" name="Rectangle 20"/>
          <p:cNvSpPr>
            <a:spLocks noChangeArrowheads="1"/>
          </p:cNvSpPr>
          <p:nvPr/>
        </p:nvSpPr>
        <p:spPr bwMode="auto">
          <a:xfrm>
            <a:off x="4752975" y="4505325"/>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eaLnBrk="1" hangingPunct="1"/>
            <a:r>
              <a:rPr lang="fr-FR" altLang="en-US" sz="2400" dirty="0">
                <a:solidFill>
                  <a:srgbClr val="0000FF"/>
                </a:solidFill>
                <a:latin typeface=".VnTime" pitchFamily="34" charset="0"/>
              </a:rPr>
              <a:t>9x - 9y = 27 </a:t>
            </a:r>
            <a:r>
              <a:rPr lang="en-US" altLang="en-US" sz="2400" dirty="0">
                <a:solidFill>
                  <a:srgbClr val="0000FF"/>
                </a:solidFill>
                <a:latin typeface=".VnTime" pitchFamily="34" charset="0"/>
                <a:sym typeface="Symbol" pitchFamily="18" charset="2"/>
              </a:rPr>
              <a:t>        </a:t>
            </a:r>
            <a:r>
              <a:rPr lang="fr-FR" altLang="en-US" sz="2400" dirty="0">
                <a:solidFill>
                  <a:srgbClr val="0000FF"/>
                </a:solidFill>
                <a:latin typeface=".VnTime" pitchFamily="34" charset="0"/>
              </a:rPr>
              <a:t> x - y = 3     (2) </a:t>
            </a:r>
          </a:p>
          <a:p>
            <a:pPr eaLnBrk="1" hangingPunct="1"/>
            <a:r>
              <a:rPr lang="fr-FR" altLang="en-US" sz="2400" dirty="0" err="1">
                <a:solidFill>
                  <a:srgbClr val="0000FF"/>
                </a:solidFill>
                <a:latin typeface=".VnTime" pitchFamily="34" charset="0"/>
              </a:rPr>
              <a:t>Tõ</a:t>
            </a:r>
            <a:r>
              <a:rPr lang="fr-FR" altLang="en-US" sz="2400" dirty="0">
                <a:solidFill>
                  <a:srgbClr val="0000FF"/>
                </a:solidFill>
                <a:latin typeface=".VnTime" pitchFamily="34" charset="0"/>
              </a:rPr>
              <a:t> (1) vµ (2) ta </a:t>
            </a:r>
            <a:r>
              <a:rPr lang="fr-FR" altLang="en-US" sz="2400" dirty="0" err="1">
                <a:solidFill>
                  <a:srgbClr val="0000FF"/>
                </a:solidFill>
                <a:latin typeface=".VnTime" pitchFamily="34" charset="0"/>
              </a:rPr>
              <a:t>cã</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hÖ</a:t>
            </a:r>
            <a:r>
              <a:rPr lang="fr-FR" altLang="en-US" sz="2400" dirty="0">
                <a:solidFill>
                  <a:srgbClr val="0000FF"/>
                </a:solidFill>
                <a:latin typeface=".VnTime" pitchFamily="34" charset="0"/>
              </a:rPr>
              <a:t> </a:t>
            </a:r>
            <a:r>
              <a:rPr lang="fr-FR" altLang="en-US" sz="2400" dirty="0" err="1" smtClean="0">
                <a:solidFill>
                  <a:srgbClr val="0000FF"/>
                </a:solidFill>
                <a:latin typeface=".VnTime" pitchFamily="34" charset="0"/>
              </a:rPr>
              <a:t>ph</a:t>
            </a:r>
            <a:r>
              <a:rPr lang="fr-FR" altLang="en-US" sz="2000" dirty="0" err="1" smtClean="0">
                <a:solidFill>
                  <a:srgbClr val="0000FF"/>
                </a:solidFill>
                <a:latin typeface=".VnTime" pitchFamily="34" charset="0"/>
              </a:rPr>
              <a:t>ư</a:t>
            </a:r>
            <a:r>
              <a:rPr lang="fr-FR" altLang="en-US" sz="2400" dirty="0" err="1" smtClean="0">
                <a:solidFill>
                  <a:srgbClr val="0000FF"/>
                </a:solidFill>
                <a:latin typeface=".VnTime" pitchFamily="34" charset="0"/>
              </a:rPr>
              <a:t>­¬</a:t>
            </a:r>
            <a:r>
              <a:rPr lang="fr-FR" altLang="en-US" sz="2400" dirty="0" err="1">
                <a:solidFill>
                  <a:srgbClr val="0000FF"/>
                </a:solidFill>
                <a:latin typeface=".VnTime" pitchFamily="34" charset="0"/>
              </a:rPr>
              <a:t>ng</a:t>
            </a:r>
            <a:r>
              <a:rPr lang="fr-FR" altLang="en-US" sz="2400" dirty="0">
                <a:solidFill>
                  <a:srgbClr val="0000FF"/>
                </a:solidFill>
                <a:latin typeface=".VnTime" pitchFamily="34" charset="0"/>
              </a:rPr>
              <a:t> </a:t>
            </a:r>
            <a:r>
              <a:rPr lang="fr-FR" altLang="en-US" sz="2400" dirty="0" err="1">
                <a:solidFill>
                  <a:srgbClr val="0000FF"/>
                </a:solidFill>
                <a:latin typeface=".VnTime" pitchFamily="34" charset="0"/>
              </a:rPr>
              <a:t>tr×nh</a:t>
            </a:r>
            <a:r>
              <a:rPr lang="fr-FR" altLang="en-US" sz="2400" dirty="0">
                <a:solidFill>
                  <a:srgbClr val="0000FF"/>
                </a:solidFill>
                <a:latin typeface=".VnTime" pitchFamily="34" charset="0"/>
              </a:rPr>
              <a:t>:</a:t>
            </a:r>
            <a:endParaRPr lang="fr-FR" altLang="en-US" sz="2400" dirty="0">
              <a:latin typeface=".VnTime" pitchFamily="34" charset="0"/>
            </a:endParaRPr>
          </a:p>
        </p:txBody>
      </p:sp>
      <p:sp>
        <p:nvSpPr>
          <p:cNvPr id="4124" name="Text Box 21"/>
          <p:cNvSpPr txBox="1">
            <a:spLocks noChangeArrowheads="1"/>
          </p:cNvSpPr>
          <p:nvPr/>
        </p:nvSpPr>
        <p:spPr bwMode="auto">
          <a:xfrm>
            <a:off x="4572000" y="3733800"/>
            <a:ext cx="3448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0000FF"/>
                </a:solidFill>
                <a:latin typeface="Times New Roman" pitchFamily="18" charset="0"/>
              </a:rPr>
              <a:t>Theo </a:t>
            </a:r>
            <a:r>
              <a:rPr lang="en-US" altLang="en-US" sz="2400" dirty="0" err="1">
                <a:solidFill>
                  <a:srgbClr val="0000FF"/>
                </a:solidFill>
                <a:latin typeface="Times New Roman" pitchFamily="18" charset="0"/>
              </a:rPr>
              <a:t>điều</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kiện</a:t>
            </a:r>
            <a:r>
              <a:rPr lang="en-US" altLang="en-US" sz="2400" dirty="0">
                <a:solidFill>
                  <a:srgbClr val="0000FF"/>
                </a:solidFill>
                <a:latin typeface="Times New Roman" pitchFamily="18" charset="0"/>
              </a:rPr>
              <a:t> </a:t>
            </a:r>
            <a:r>
              <a:rPr lang="en-US" altLang="en-US" sz="2400" dirty="0" err="1">
                <a:solidFill>
                  <a:srgbClr val="0000FF"/>
                </a:solidFill>
                <a:latin typeface="Times New Roman" pitchFamily="18" charset="0"/>
              </a:rPr>
              <a:t>sau</a:t>
            </a:r>
            <a:r>
              <a:rPr lang="en-US" altLang="en-US" sz="2400" dirty="0">
                <a:solidFill>
                  <a:srgbClr val="0000FF"/>
                </a:solidFill>
                <a:latin typeface="Times New Roman" pitchFamily="18" charset="0"/>
              </a:rPr>
              <a:t> ta </a:t>
            </a:r>
            <a:r>
              <a:rPr lang="en-US" altLang="en-US" sz="2400" dirty="0" err="1">
                <a:solidFill>
                  <a:srgbClr val="0000FF"/>
                </a:solidFill>
                <a:latin typeface="Times New Roman" pitchFamily="18" charset="0"/>
              </a:rPr>
              <a:t>có</a:t>
            </a:r>
            <a:r>
              <a:rPr lang="en-US" altLang="en-US" sz="2400" dirty="0">
                <a:solidFill>
                  <a:srgbClr val="0000FF"/>
                </a:solidFill>
                <a:latin typeface="Times New Roman" pitchFamily="18" charset="0"/>
              </a:rPr>
              <a:t>: (10x+y) - (10y+x) =27</a:t>
            </a:r>
          </a:p>
        </p:txBody>
      </p:sp>
      <p:graphicFrame>
        <p:nvGraphicFramePr>
          <p:cNvPr id="4102" name="Object 22"/>
          <p:cNvGraphicFramePr>
            <a:graphicFrameLocks noChangeAspect="1"/>
          </p:cNvGraphicFramePr>
          <p:nvPr/>
        </p:nvGraphicFramePr>
        <p:xfrm>
          <a:off x="4400550" y="4603750"/>
          <a:ext cx="444500" cy="314325"/>
        </p:xfrm>
        <a:graphic>
          <a:graphicData uri="http://schemas.openxmlformats.org/presentationml/2006/ole">
            <mc:AlternateContent xmlns:mc="http://schemas.openxmlformats.org/markup-compatibility/2006">
              <mc:Choice xmlns:v="urn:schemas-microsoft-com:vml" Requires="v">
                <p:oleObj spid="_x0000_s7301" name="Equation" r:id="rId11" imgW="215713" imgH="152268" progId="Equation.DSMT4">
                  <p:embed/>
                </p:oleObj>
              </mc:Choice>
              <mc:Fallback>
                <p:oleObj name="Equation" r:id="rId11" imgW="215713" imgH="15226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0550" y="4603750"/>
                        <a:ext cx="4445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23"/>
          <p:cNvGraphicFramePr>
            <a:graphicFrameLocks noChangeAspect="1"/>
          </p:cNvGraphicFramePr>
          <p:nvPr/>
        </p:nvGraphicFramePr>
        <p:xfrm>
          <a:off x="6578600" y="4648200"/>
          <a:ext cx="444500" cy="314325"/>
        </p:xfrm>
        <a:graphic>
          <a:graphicData uri="http://schemas.openxmlformats.org/presentationml/2006/ole">
            <mc:AlternateContent xmlns:mc="http://schemas.openxmlformats.org/markup-compatibility/2006">
              <mc:Choice xmlns:v="urn:schemas-microsoft-com:vml" Requires="v">
                <p:oleObj spid="_x0000_s7302" name="Equation" r:id="rId13" imgW="215713" imgH="152268" progId="Equation.DSMT4">
                  <p:embed/>
                </p:oleObj>
              </mc:Choice>
              <mc:Fallback>
                <p:oleObj name="Equation" r:id="rId13" imgW="215713" imgH="15226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8600" y="4648200"/>
                        <a:ext cx="4445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16" name="Group 24"/>
          <p:cNvGraphicFramePr>
            <a:graphicFrameLocks noGrp="1"/>
          </p:cNvGraphicFramePr>
          <p:nvPr/>
        </p:nvGraphicFramePr>
        <p:xfrm>
          <a:off x="69850" y="1447800"/>
          <a:ext cx="4191000" cy="4310063"/>
        </p:xfrm>
        <a:graphic>
          <a:graphicData uri="http://schemas.openxmlformats.org/drawingml/2006/table">
            <a:tbl>
              <a:tblPr/>
              <a:tblGrid>
                <a:gridCol w="1905000"/>
                <a:gridCol w="2286000"/>
              </a:tblGrid>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Chữ</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số</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hàng</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chục</a:t>
                      </a: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charset="0"/>
                        </a:rPr>
                        <a:t>        x</a:t>
                      </a:r>
                      <a:r>
                        <a:rPr kumimoji="0" lang="en-US" sz="2400" b="0" i="0" u="none" strike="noStrike" cap="none" normalizeH="0" baseline="0" dirty="0" smtClean="0">
                          <a:ln>
                            <a:noFill/>
                          </a:ln>
                          <a:solidFill>
                            <a:schemeClr val="tx1"/>
                          </a:solidFill>
                          <a:effectLst/>
                          <a:latin typeface="Arial"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Chữ</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số</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hàng</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đơn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vị</a:t>
                      </a:r>
                      <a:endParaRPr kumimoji="0" lang="en-US" sz="2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00FF"/>
                          </a:solidFill>
                          <a:effectLst/>
                          <a:latin typeface="Arial" charset="0"/>
                        </a:rPr>
                        <a:t>        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Số cần tìm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Số mới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033" name="Object 41"/>
          <p:cNvGraphicFramePr>
            <a:graphicFrameLocks noChangeAspect="1"/>
          </p:cNvGraphicFramePr>
          <p:nvPr/>
        </p:nvGraphicFramePr>
        <p:xfrm>
          <a:off x="2133600" y="1858963"/>
          <a:ext cx="2093913" cy="446087"/>
        </p:xfrm>
        <a:graphic>
          <a:graphicData uri="http://schemas.openxmlformats.org/presentationml/2006/ole">
            <mc:AlternateContent xmlns:mc="http://schemas.openxmlformats.org/markup-compatibility/2006">
              <mc:Choice xmlns:v="urn:schemas-microsoft-com:vml" Requires="v">
                <p:oleObj spid="_x0000_s7303" name="Equation" r:id="rId14" imgW="952087" imgH="203112" progId="Equation.DSMT4">
                  <p:embed/>
                </p:oleObj>
              </mc:Choice>
              <mc:Fallback>
                <p:oleObj name="Equation" r:id="rId14" imgW="952087" imgH="20311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1858963"/>
                        <a:ext cx="2093913"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34" name="Object 42"/>
          <p:cNvGraphicFramePr>
            <a:graphicFrameLocks noChangeAspect="1"/>
          </p:cNvGraphicFramePr>
          <p:nvPr/>
        </p:nvGraphicFramePr>
        <p:xfrm>
          <a:off x="2057400" y="2971800"/>
          <a:ext cx="2151063" cy="446088"/>
        </p:xfrm>
        <a:graphic>
          <a:graphicData uri="http://schemas.openxmlformats.org/presentationml/2006/ole">
            <mc:AlternateContent xmlns:mc="http://schemas.openxmlformats.org/markup-compatibility/2006">
              <mc:Choice xmlns:v="urn:schemas-microsoft-com:vml" Requires="v">
                <p:oleObj spid="_x0000_s7304" name="Equation" r:id="rId16" imgW="977476" imgH="203112" progId="Equation.DSMT4">
                  <p:embed/>
                </p:oleObj>
              </mc:Choice>
              <mc:Fallback>
                <p:oleObj name="Equation" r:id="rId16" imgW="977476" imgH="203112"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7400" y="2971800"/>
                        <a:ext cx="2151063"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35" name="Object 43"/>
          <p:cNvGraphicFramePr>
            <a:graphicFrameLocks noChangeAspect="1"/>
          </p:cNvGraphicFramePr>
          <p:nvPr/>
        </p:nvGraphicFramePr>
        <p:xfrm>
          <a:off x="2098675" y="3910013"/>
          <a:ext cx="2092325" cy="641350"/>
        </p:xfrm>
        <a:graphic>
          <a:graphicData uri="http://schemas.openxmlformats.org/presentationml/2006/ole">
            <mc:AlternateContent xmlns:mc="http://schemas.openxmlformats.org/markup-compatibility/2006">
              <mc:Choice xmlns:v="urn:schemas-microsoft-com:vml" Requires="v">
                <p:oleObj spid="_x0000_s7305" name="Equation" r:id="rId18" imgW="787400" imgH="241300" progId="Equation.DSMT4">
                  <p:embed/>
                </p:oleObj>
              </mc:Choice>
              <mc:Fallback>
                <p:oleObj name="Equation" r:id="rId18" imgW="7874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98675" y="3910013"/>
                        <a:ext cx="20923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036" name="Object 44"/>
          <p:cNvGraphicFramePr>
            <a:graphicFrameLocks noChangeAspect="1"/>
          </p:cNvGraphicFramePr>
          <p:nvPr/>
        </p:nvGraphicFramePr>
        <p:xfrm>
          <a:off x="2063750" y="4838700"/>
          <a:ext cx="2203450" cy="674688"/>
        </p:xfrm>
        <a:graphic>
          <a:graphicData uri="http://schemas.openxmlformats.org/presentationml/2006/ole">
            <mc:AlternateContent xmlns:mc="http://schemas.openxmlformats.org/markup-compatibility/2006">
              <mc:Choice xmlns:v="urn:schemas-microsoft-com:vml" Requires="v">
                <p:oleObj spid="_x0000_s7306" name="Equation" r:id="rId20" imgW="787400" imgH="241300" progId="Equation.DSMT4">
                  <p:embed/>
                </p:oleObj>
              </mc:Choice>
              <mc:Fallback>
                <p:oleObj name="Equation" r:id="rId20" imgW="787400" imgH="2413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63750" y="4838700"/>
                        <a:ext cx="2203450"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45"/>
          <p:cNvGraphicFramePr>
            <a:graphicFrameLocks noChangeAspect="1"/>
          </p:cNvGraphicFramePr>
          <p:nvPr/>
        </p:nvGraphicFramePr>
        <p:xfrm>
          <a:off x="5791200" y="5486400"/>
          <a:ext cx="2514600" cy="781050"/>
        </p:xfrm>
        <a:graphic>
          <a:graphicData uri="http://schemas.openxmlformats.org/presentationml/2006/ole">
            <mc:AlternateContent xmlns:mc="http://schemas.openxmlformats.org/markup-compatibility/2006">
              <mc:Choice xmlns:v="urn:schemas-microsoft-com:vml" Requires="v">
                <p:oleObj spid="_x0000_s7307" name="Equation" r:id="rId22" imgW="1473200" imgH="457200" progId="Equation.DSMT4">
                  <p:embed/>
                </p:oleObj>
              </mc:Choice>
              <mc:Fallback>
                <p:oleObj name="Equation" r:id="rId22" imgW="14732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91200" y="5486400"/>
                        <a:ext cx="25146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42" name="Text Box 46"/>
          <p:cNvSpPr txBox="1">
            <a:spLocks noChangeArrowheads="1"/>
          </p:cNvSpPr>
          <p:nvPr/>
        </p:nvSpPr>
        <p:spPr bwMode="auto">
          <a:xfrm>
            <a:off x="8196263" y="5638800"/>
            <a:ext cx="1176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a:solidFill>
                  <a:schemeClr val="accent2"/>
                </a:solidFill>
              </a:rPr>
              <a:t>(TMĐK) </a:t>
            </a:r>
          </a:p>
        </p:txBody>
      </p:sp>
    </p:spTree>
    <p:extLst>
      <p:ext uri="{BB962C8B-B14F-4D97-AF65-F5344CB8AC3E}">
        <p14:creationId xmlns:p14="http://schemas.microsoft.com/office/powerpoint/2010/main" val="2024379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85016"/>
                                        </p:tgtEl>
                                      </p:cBhvr>
                                    </p:animEffect>
                                    <p:set>
                                      <p:cBhvr>
                                        <p:cTn id="7" dur="1" fill="hold">
                                          <p:stCondLst>
                                            <p:cond delay="499"/>
                                          </p:stCondLst>
                                        </p:cTn>
                                        <p:tgtEl>
                                          <p:spTgt spid="85016"/>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85033"/>
                                        </p:tgtEl>
                                      </p:cBhvr>
                                    </p:animEffect>
                                    <p:set>
                                      <p:cBhvr>
                                        <p:cTn id="10" dur="1" fill="hold">
                                          <p:stCondLst>
                                            <p:cond delay="499"/>
                                          </p:stCondLst>
                                        </p:cTn>
                                        <p:tgtEl>
                                          <p:spTgt spid="85033"/>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85034"/>
                                        </p:tgtEl>
                                      </p:cBhvr>
                                    </p:animEffect>
                                    <p:set>
                                      <p:cBhvr>
                                        <p:cTn id="13" dur="1" fill="hold">
                                          <p:stCondLst>
                                            <p:cond delay="499"/>
                                          </p:stCondLst>
                                        </p:cTn>
                                        <p:tgtEl>
                                          <p:spTgt spid="85034"/>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85035"/>
                                        </p:tgtEl>
                                      </p:cBhvr>
                                    </p:animEffect>
                                    <p:set>
                                      <p:cBhvr>
                                        <p:cTn id="16" dur="1" fill="hold">
                                          <p:stCondLst>
                                            <p:cond delay="499"/>
                                          </p:stCondLst>
                                        </p:cTn>
                                        <p:tgtEl>
                                          <p:spTgt spid="85035"/>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85036"/>
                                        </p:tgtEl>
                                      </p:cBhvr>
                                    </p:animEffect>
                                    <p:set>
                                      <p:cBhvr>
                                        <p:cTn id="19" dur="1" fill="hold">
                                          <p:stCondLst>
                                            <p:cond delay="499"/>
                                          </p:stCondLst>
                                        </p:cTn>
                                        <p:tgtEl>
                                          <p:spTgt spid="8503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4997"/>
                                        </p:tgtEl>
                                        <p:attrNameLst>
                                          <p:attrName>style.visibility</p:attrName>
                                        </p:attrNameLst>
                                      </p:cBhvr>
                                      <p:to>
                                        <p:strVal val="visible"/>
                                      </p:to>
                                    </p:set>
                                    <p:animEffect transition="in" filter="circle(in)">
                                      <p:cBhvr>
                                        <p:cTn id="24" dur="500"/>
                                        <p:tgtEl>
                                          <p:spTgt spid="849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4998"/>
                                        </p:tgtEl>
                                        <p:attrNameLst>
                                          <p:attrName>style.visibility</p:attrName>
                                        </p:attrNameLst>
                                      </p:cBhvr>
                                      <p:to>
                                        <p:strVal val="visible"/>
                                      </p:to>
                                    </p:set>
                                    <p:animEffect transition="in" filter="circle(in)">
                                      <p:cBhvr>
                                        <p:cTn id="29" dur="500"/>
                                        <p:tgtEl>
                                          <p:spTgt spid="849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5001"/>
                                        </p:tgtEl>
                                        <p:attrNameLst>
                                          <p:attrName>style.visibility</p:attrName>
                                        </p:attrNameLst>
                                      </p:cBhvr>
                                      <p:to>
                                        <p:strVal val="visible"/>
                                      </p:to>
                                    </p:set>
                                    <p:animEffect transition="in" filter="circle(in)">
                                      <p:cBhvr>
                                        <p:cTn id="34" dur="500"/>
                                        <p:tgtEl>
                                          <p:spTgt spid="850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85002"/>
                                        </p:tgtEl>
                                        <p:attrNameLst>
                                          <p:attrName>style.visibility</p:attrName>
                                        </p:attrNameLst>
                                      </p:cBhvr>
                                      <p:to>
                                        <p:strVal val="visible"/>
                                      </p:to>
                                    </p:set>
                                    <p:animEffect transition="in" filter="circle(in)">
                                      <p:cBhvr>
                                        <p:cTn id="39" dur="500"/>
                                        <p:tgtEl>
                                          <p:spTgt spid="850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84999"/>
                                        </p:tgtEl>
                                        <p:attrNameLst>
                                          <p:attrName>style.visibility</p:attrName>
                                        </p:attrNameLst>
                                      </p:cBhvr>
                                      <p:to>
                                        <p:strVal val="visible"/>
                                      </p:to>
                                    </p:set>
                                    <p:animEffect transition="in" filter="circle(in)">
                                      <p:cBhvr>
                                        <p:cTn id="44" dur="500"/>
                                        <p:tgtEl>
                                          <p:spTgt spid="849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childTnLst>
                                    <p:set>
                                      <p:cBhvr>
                                        <p:cTn id="48" dur="1" fill="hold">
                                          <p:stCondLst>
                                            <p:cond delay="0"/>
                                          </p:stCondLst>
                                        </p:cTn>
                                        <p:tgtEl>
                                          <p:spTgt spid="85003"/>
                                        </p:tgtEl>
                                        <p:attrNameLst>
                                          <p:attrName>style.visibility</p:attrName>
                                        </p:attrNameLst>
                                      </p:cBhvr>
                                      <p:to>
                                        <p:strVal val="visible"/>
                                      </p:to>
                                    </p:set>
                                    <p:animEffect transition="in" filter="circle(in)">
                                      <p:cBhvr>
                                        <p:cTn id="49" dur="2000"/>
                                        <p:tgtEl>
                                          <p:spTgt spid="8500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85000"/>
                                        </p:tgtEl>
                                        <p:attrNameLst>
                                          <p:attrName>style.visibility</p:attrName>
                                        </p:attrNameLst>
                                      </p:cBhvr>
                                      <p:to>
                                        <p:strVal val="visible"/>
                                      </p:to>
                                    </p:set>
                                    <p:animEffect transition="in" filter="circle(in)">
                                      <p:cBhvr>
                                        <p:cTn id="54" dur="500"/>
                                        <p:tgtEl>
                                          <p:spTgt spid="8500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85004"/>
                                        </p:tgtEl>
                                        <p:attrNameLst>
                                          <p:attrName>style.visibility</p:attrName>
                                        </p:attrNameLst>
                                      </p:cBhvr>
                                      <p:to>
                                        <p:strVal val="visible"/>
                                      </p:to>
                                    </p:set>
                                    <p:animEffect transition="in" filter="fade">
                                      <p:cBhvr>
                                        <p:cTn id="59" dur="1000"/>
                                        <p:tgtEl>
                                          <p:spTgt spid="85004"/>
                                        </p:tgtEl>
                                      </p:cBhvr>
                                    </p:animEffect>
                                    <p:anim calcmode="lin" valueType="num">
                                      <p:cBhvr>
                                        <p:cTn id="60" dur="1000" fill="hold"/>
                                        <p:tgtEl>
                                          <p:spTgt spid="85004"/>
                                        </p:tgtEl>
                                        <p:attrNameLst>
                                          <p:attrName>ppt_x</p:attrName>
                                        </p:attrNameLst>
                                      </p:cBhvr>
                                      <p:tavLst>
                                        <p:tav tm="0">
                                          <p:val>
                                            <p:strVal val="#ppt_x"/>
                                          </p:val>
                                        </p:tav>
                                        <p:tav tm="100000">
                                          <p:val>
                                            <p:strVal val="#ppt_x"/>
                                          </p:val>
                                        </p:tav>
                                      </p:tavLst>
                                    </p:anim>
                                    <p:anim calcmode="lin" valueType="num">
                                      <p:cBhvr>
                                        <p:cTn id="61" dur="1000" fill="hold"/>
                                        <p:tgtEl>
                                          <p:spTgt spid="850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P spid="85000" grpId="0" animBg="1"/>
      <p:bldP spid="850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1274</Words>
  <Application>Microsoft Office PowerPoint</Application>
  <PresentationFormat>On-screen Show (4:3)</PresentationFormat>
  <Paragraphs>190</Paragraphs>
  <Slides>14</Slides>
  <Notes>6</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Microsoft Equation 3.0</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Dạng 2: Toán chuyển động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quangnhiemcomputer</dc:creator>
  <cp:lastModifiedBy>quangnhiemcomputer</cp:lastModifiedBy>
  <cp:revision>19</cp:revision>
  <dcterms:created xsi:type="dcterms:W3CDTF">2020-04-13T13:11:16Z</dcterms:created>
  <dcterms:modified xsi:type="dcterms:W3CDTF">2020-06-04T15:54:08Z</dcterms:modified>
</cp:coreProperties>
</file>